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7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8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9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10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11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12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13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14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15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16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7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2" r:id="rId4"/>
    <p:sldMasterId id="2147483941" r:id="rId5"/>
    <p:sldMasterId id="2147483943" r:id="rId6"/>
    <p:sldMasterId id="2147483799" r:id="rId7"/>
    <p:sldMasterId id="2147483821" r:id="rId8"/>
    <p:sldMasterId id="2147483960" r:id="rId9"/>
    <p:sldMasterId id="2147483831" r:id="rId10"/>
    <p:sldMasterId id="2147483836" r:id="rId11"/>
    <p:sldMasterId id="2147483841" r:id="rId12"/>
    <p:sldMasterId id="2147483846" r:id="rId13"/>
    <p:sldMasterId id="2147483809" r:id="rId14"/>
    <p:sldMasterId id="2147483660" r:id="rId15"/>
    <p:sldMasterId id="2147483874" r:id="rId16"/>
    <p:sldMasterId id="2147483885" r:id="rId17"/>
    <p:sldMasterId id="2147483897" r:id="rId18"/>
    <p:sldMasterId id="2147483908" r:id="rId19"/>
    <p:sldMasterId id="2147483919" r:id="rId20"/>
    <p:sldMasterId id="2147483930" r:id="rId21"/>
  </p:sldMasterIdLst>
  <p:notesMasterIdLst>
    <p:notesMasterId r:id="rId44"/>
  </p:notesMasterIdLst>
  <p:handoutMasterIdLst>
    <p:handoutMasterId r:id="rId45"/>
  </p:handoutMasterIdLst>
  <p:sldIdLst>
    <p:sldId id="256" r:id="rId22"/>
    <p:sldId id="257" r:id="rId23"/>
    <p:sldId id="394" r:id="rId24"/>
    <p:sldId id="395" r:id="rId25"/>
    <p:sldId id="396" r:id="rId26"/>
    <p:sldId id="397" r:id="rId27"/>
    <p:sldId id="398" r:id="rId28"/>
    <p:sldId id="399" r:id="rId29"/>
    <p:sldId id="400" r:id="rId30"/>
    <p:sldId id="401" r:id="rId31"/>
    <p:sldId id="402" r:id="rId32"/>
    <p:sldId id="403" r:id="rId33"/>
    <p:sldId id="404" r:id="rId34"/>
    <p:sldId id="405" r:id="rId35"/>
    <p:sldId id="406" r:id="rId36"/>
    <p:sldId id="407" r:id="rId37"/>
    <p:sldId id="408" r:id="rId38"/>
    <p:sldId id="409" r:id="rId39"/>
    <p:sldId id="390" r:id="rId40"/>
    <p:sldId id="393" r:id="rId41"/>
    <p:sldId id="276" r:id="rId42"/>
    <p:sldId id="410" r:id="rId43"/>
  </p:sldIdLst>
  <p:sldSz cx="12192000" cy="6858000"/>
  <p:notesSz cx="6858000" cy="9144000"/>
  <p:embeddedFontLst>
    <p:embeddedFont>
      <p:font typeface="Consolas" panose="020B0609020204030204" pitchFamily="49" charset="0"/>
      <p:regular r:id="rId46"/>
      <p:bold r:id="rId47"/>
      <p:italic r:id="rId48"/>
      <p:boldItalic r:id="rId49"/>
    </p:embeddedFont>
    <p:embeddedFont>
      <p:font typeface="Figtree" panose="020B0604020202020204" charset="0"/>
      <p:regular r:id="rId50"/>
      <p:bold r:id="rId51"/>
      <p:italic r:id="rId52"/>
      <p:boldItalic r:id="rId53"/>
    </p:embeddedFont>
    <p:embeddedFont>
      <p:font typeface="Figtree Light" panose="020B0604020202020204" charset="0"/>
      <p:regular r:id="rId54"/>
      <p:italic r:id="rId55"/>
    </p:embeddedFont>
    <p:embeddedFont>
      <p:font typeface="Montserrat" pitchFamily="2" charset="0"/>
      <p:regular r:id="rId56"/>
      <p:bold r:id="rId57"/>
      <p:italic r:id="rId58"/>
      <p:boldItalic r:id="rId59"/>
    </p:embeddedFont>
    <p:embeddedFont>
      <p:font typeface="Montserrat Black" pitchFamily="2" charset="0"/>
      <p:bold r:id="rId60"/>
      <p:boldItalic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3EC420FF-67B5-2B43-B8B0-31C326A878BA}">
          <p14:sldIdLst>
            <p14:sldId id="256"/>
            <p14:sldId id="257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390"/>
            <p14:sldId id="393"/>
            <p14:sldId id="276"/>
            <p14:sldId id="41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B038381-4C18-EEB2-D798-E55F33345695}" name="Haynes, Amanda" initials="HA" userId="S::ahaynes@qa.com::f3044909-ea02-4a80-b124-5c683d29f1e5" providerId="AD"/>
  <p188:author id="{34F02186-A83D-147B-1AD3-CAE41537E927}" name="O'Flynn, Sarah" initials="SO" userId="S::SOFlynn@qa.com::c5bd941b-3572-499d-9953-9da6030055ca" providerId="AD"/>
  <p188:author id="{570EC78B-0B85-CC25-1293-AD5F30C7BB59}" name="Huskisson, Harry" initials="HH" userId="S::HHuskisson@qa.com::5d0a9b6a-71d8-408a-a551-20cf3a498200" providerId="AD"/>
  <p188:author id="{29DB2DE1-A6DA-284A-0775-8BA18A27BFDD}" name="Renang, Antonia" initials="AR" userId="S::ARenang@qa.com::6d248bc4-c380-4929-8d38-4b7a6af76729" providerId="AD"/>
  <p188:author id="{14A6B2E2-577F-2DC9-8598-664F7D3C9407}" name="Evans, Josie" initials="JE" userId="S::JEvans3@qa.com::aaea60dd-eaa6-4fde-a2ae-3576d6b832c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CCAC"/>
    <a:srgbClr val="5F5F5F"/>
    <a:srgbClr val="333333"/>
    <a:srgbClr val="575757"/>
    <a:srgbClr val="000000"/>
    <a:srgbClr val="0D0D0D"/>
    <a:srgbClr val="161616"/>
    <a:srgbClr val="FEBDC0"/>
    <a:srgbClr val="FEDEC3"/>
    <a:srgbClr val="ACE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–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73" autoAdjust="0"/>
    <p:restoredTop sz="72231" autoAdjust="0"/>
  </p:normalViewPr>
  <p:slideViewPr>
    <p:cSldViewPr snapToGrid="0">
      <p:cViewPr>
        <p:scale>
          <a:sx n="75" d="100"/>
          <a:sy n="75" d="100"/>
        </p:scale>
        <p:origin x="562" y="-1104"/>
      </p:cViewPr>
      <p:guideLst/>
    </p:cSldViewPr>
  </p:slideViewPr>
  <p:outlineViewPr>
    <p:cViewPr>
      <p:scale>
        <a:sx n="33" d="100"/>
        <a:sy n="33" d="100"/>
      </p:scale>
      <p:origin x="0" y="-24394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50" d="100"/>
          <a:sy n="150" d="100"/>
        </p:scale>
        <p:origin x="638" y="-55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5.xml"/><Relationship Id="rId21" Type="http://schemas.openxmlformats.org/officeDocument/2006/relationships/slideMaster" Target="slideMasters/slideMaster18.xml"/><Relationship Id="rId34" Type="http://schemas.openxmlformats.org/officeDocument/2006/relationships/slide" Target="slides/slide13.xml"/><Relationship Id="rId42" Type="http://schemas.openxmlformats.org/officeDocument/2006/relationships/slide" Target="slides/slide2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9" Type="http://schemas.openxmlformats.org/officeDocument/2006/relationships/slide" Target="slides/slide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3.xml"/><Relationship Id="rId32" Type="http://schemas.openxmlformats.org/officeDocument/2006/relationships/slide" Target="slides/slide11.xml"/><Relationship Id="rId37" Type="http://schemas.openxmlformats.org/officeDocument/2006/relationships/slide" Target="slides/slide16.xml"/><Relationship Id="rId40" Type="http://schemas.openxmlformats.org/officeDocument/2006/relationships/slide" Target="slides/slide19.xml"/><Relationship Id="rId45" Type="http://schemas.openxmlformats.org/officeDocument/2006/relationships/handoutMaster" Target="handoutMasters/handout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microsoft.com/office/2018/10/relationships/authors" Target="authors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16.fntdata"/><Relationship Id="rId19" Type="http://schemas.openxmlformats.org/officeDocument/2006/relationships/slideMaster" Target="slideMasters/slideMaster1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slide" Target="slides/slide9.xml"/><Relationship Id="rId35" Type="http://schemas.openxmlformats.org/officeDocument/2006/relationships/slide" Target="slides/slide14.xml"/><Relationship Id="rId43" Type="http://schemas.openxmlformats.org/officeDocument/2006/relationships/slide" Target="slides/slide2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51" Type="http://schemas.openxmlformats.org/officeDocument/2006/relationships/font" Target="fonts/font6.fntdata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4.xml"/><Relationship Id="rId33" Type="http://schemas.openxmlformats.org/officeDocument/2006/relationships/slide" Target="slides/slide12.xml"/><Relationship Id="rId38" Type="http://schemas.openxmlformats.org/officeDocument/2006/relationships/slide" Target="slides/slide1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20" Type="http://schemas.openxmlformats.org/officeDocument/2006/relationships/slideMaster" Target="slideMasters/slideMaster17.xml"/><Relationship Id="rId41" Type="http://schemas.openxmlformats.org/officeDocument/2006/relationships/slide" Target="slides/slide20.xml"/><Relationship Id="rId54" Type="http://schemas.openxmlformats.org/officeDocument/2006/relationships/font" Target="fonts/font9.fntdata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openxmlformats.org/officeDocument/2006/relationships/slide" Target="slides/slide1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1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39" Type="http://schemas.openxmlformats.org/officeDocument/2006/relationships/slide" Target="slides/slide1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4001010-5018-3D3C-F75A-C9382986DF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348306-4297-B984-0E2B-9A5B1F9DCCB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E174C7-A8E2-4557-92FA-12B8230C467B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95E848-799D-2AE2-D2C8-4DB237CA9E4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196393-2A32-320B-C479-57F633CAA3A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3592BF-4E91-4829-84C6-17D0EDD729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6089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08F72-D084-4C96-B297-285B2ED0D15C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E1F5F-BEC2-48D5-A890-C07C79853E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3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40C54EA-4BB1-0AE2-2B2D-97D7E4A95D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BBE463D-DC62-2177-2EC8-C380496AE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34614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 an exception is raised, Python creates an </a:t>
            </a:r>
            <a:r>
              <a:rPr lang="en-GB" b="1" dirty="0"/>
              <a:t>exception object</a:t>
            </a:r>
            <a:r>
              <a:rPr lang="en-GB" dirty="0"/>
              <a:t>, which like any other class instance, has attributes. New in Python 3 is the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__traceback__</a:t>
            </a:r>
            <a:r>
              <a:rPr lang="en-GB" dirty="0"/>
              <a:t> attribute, which provides the full stack trace.</a:t>
            </a:r>
          </a:p>
          <a:p>
            <a:endParaRPr lang="en-GB" dirty="0"/>
          </a:p>
          <a:p>
            <a:r>
              <a:rPr lang="en-GB" dirty="0"/>
              <a:t>Different types of exceptions are actually </a:t>
            </a:r>
            <a:r>
              <a:rPr lang="en-GB" b="1" dirty="0"/>
              <a:t>subclasses</a:t>
            </a:r>
            <a:r>
              <a:rPr lang="en-GB" dirty="0"/>
              <a:t> of the </a:t>
            </a:r>
            <a:r>
              <a:rPr lang="en-GB" b="1" dirty="0" err="1"/>
              <a:t>Base</a:t>
            </a:r>
            <a:r>
              <a:rPr lang="en-GB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Exception</a:t>
            </a:r>
            <a:r>
              <a:rPr lang="en-GB" dirty="0"/>
              <a:t> class, and each subclass may define its own attributes. For example, as shown on the slide, the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FileNotFoundError</a:t>
            </a:r>
            <a:r>
              <a:rPr lang="en-GB" dirty="0"/>
              <a:t> subclass includes a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filename</a:t>
            </a:r>
            <a:r>
              <a:rPr lang="en-GB" dirty="0"/>
              <a:t> attribute. This was introduced in Python 3.3; in earlier versions,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IOError</a:t>
            </a:r>
            <a:r>
              <a:rPr lang="en-GB" dirty="0"/>
              <a:t> was used instead. The full Python exception hierarchy is shown on a later slide.</a:t>
            </a:r>
          </a:p>
          <a:p>
            <a:endParaRPr lang="en-GB" dirty="0"/>
          </a:p>
          <a:p>
            <a:r>
              <a:rPr lang="en-GB" dirty="0"/>
              <a:t>One useful way to understand the syntax of the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except</a:t>
            </a:r>
            <a:r>
              <a:rPr lang="en-GB" dirty="0"/>
              <a:t> statement is to think of it as a </a:t>
            </a:r>
            <a:r>
              <a:rPr lang="en-GB" b="1" dirty="0"/>
              <a:t>special kind of function call</a:t>
            </a:r>
            <a:r>
              <a:rPr lang="en-GB" dirty="0"/>
              <a:t>. It receives one parameter, the exception object and specifies which type of exception it will accept. The name following the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en-GB" dirty="0"/>
              <a:t> keyword becomes the local reference to that object, allowing its attributes to be accessed within the handler.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0811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purpose of the finally block is to hold </a:t>
            </a:r>
            <a:r>
              <a:rPr lang="en-GB" b="1" dirty="0"/>
              <a:t>cleanup or teardown code</a:t>
            </a:r>
            <a:r>
              <a:rPr lang="en-GB" dirty="0"/>
              <a:t> that must always be executed, regardless of whether an exception occurs. It is particularly useful as an alternative to a destructor, since, as we saw earlier the __del__() method may not always be called.</a:t>
            </a:r>
          </a:p>
          <a:p>
            <a:endParaRPr lang="en-GB" dirty="0"/>
          </a:p>
          <a:p>
            <a:r>
              <a:rPr lang="en-GB" dirty="0"/>
              <a:t>The finally blocks are also commonly used to </a:t>
            </a:r>
            <a:r>
              <a:rPr lang="en-GB" b="1" dirty="0"/>
              <a:t>release locks</a:t>
            </a:r>
            <a:r>
              <a:rPr lang="en-GB" dirty="0"/>
              <a:t> acquired in multithreaded programs. If a lock is obtained within the try block, placing the unlock operation in finally guarantees that it will always be released. However, caution is required: just because cleanup code runs does not mean that the resource is still in a consistent state. The try block may have failed partway through, leaving objects in an undefined condition. There is </a:t>
            </a:r>
            <a:r>
              <a:rPr lang="en-GB" b="1" dirty="0"/>
              <a:t>no automatic rollback - </a:t>
            </a:r>
            <a:r>
              <a:rPr lang="en-GB" dirty="0"/>
              <a:t>you must handle that logic yourself. </a:t>
            </a:r>
          </a:p>
          <a:p>
            <a:endParaRPr lang="en-GB" dirty="0"/>
          </a:p>
          <a:p>
            <a:r>
              <a:rPr lang="en-GB" dirty="0"/>
              <a:t>In the finally block, never assume that the try block succeeded; always </a:t>
            </a:r>
            <a:r>
              <a:rPr lang="en-GB" b="1" dirty="0"/>
              <a:t>check handles and variables</a:t>
            </a:r>
            <a:r>
              <a:rPr lang="en-GB" dirty="0"/>
              <a:t> (for example, test for None) before using or freeing them.</a:t>
            </a:r>
          </a:p>
          <a:p>
            <a:endParaRPr lang="en-GB" dirty="0"/>
          </a:p>
          <a:p>
            <a:r>
              <a:rPr lang="en-GB" dirty="0"/>
              <a:t>You cannot access the original exception object from within a finally block, and if the finally code itself raises an exception, the original one is </a:t>
            </a:r>
            <a:r>
              <a:rPr lang="en-GB" b="1" dirty="0"/>
              <a:t>lost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917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Python first attempts to execute the code within the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try</a:t>
            </a:r>
            <a:r>
              <a:rPr lang="en-GB" dirty="0"/>
              <a:t> block. If an exception occurs during execution, Python searches for a matching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except</a:t>
            </a:r>
            <a:r>
              <a:rPr lang="en-GB" dirty="0"/>
              <a:t> block to handle it. If no suitable handler is found, the call stack is </a:t>
            </a:r>
            <a:r>
              <a:rPr lang="en-GB" b="1" dirty="0"/>
              <a:t>unwound</a:t>
            </a:r>
            <a:r>
              <a:rPr lang="en-GB" dirty="0"/>
              <a:t> until one is located, or, if none exists, the </a:t>
            </a:r>
            <a:r>
              <a:rPr lang="en-GB" b="1" dirty="0"/>
              <a:t>default exception handler</a:t>
            </a:r>
            <a:r>
              <a:rPr lang="en-GB" dirty="0"/>
              <a:t> is invoked and the program terminates. When a matching handler is found, it is executed, followed by the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finally</a:t>
            </a:r>
            <a:r>
              <a:rPr lang="en-GB" dirty="0"/>
              <a:t> block (if present).</a:t>
            </a:r>
          </a:p>
          <a:p>
            <a:endParaRPr lang="en-GB" dirty="0"/>
          </a:p>
          <a:p>
            <a:r>
              <a:rPr lang="en-GB" dirty="0"/>
              <a:t>If no exception is raised, the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else</a:t>
            </a:r>
            <a:r>
              <a:rPr lang="en-GB" dirty="0"/>
              <a:t> block is executed (if defined), and then the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finally</a:t>
            </a:r>
            <a:r>
              <a:rPr lang="en-GB" dirty="0"/>
              <a:t> block runs.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471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Although objects of any type can be raised as exceptions, not just those within the hierarchy shown earlier - it is best practice to use the </a:t>
            </a:r>
            <a:r>
              <a:rPr lang="en-GB" b="1" dirty="0"/>
              <a:t>standard exception classes</a:t>
            </a:r>
            <a:r>
              <a:rPr lang="en-GB" dirty="0"/>
              <a:t> already defined in Python’s hierarchy. If a new type of exception is required, it can be created by deriving a class from an appropriate existing one. For example, database interfaces often define their own </a:t>
            </a:r>
            <a:r>
              <a:rPr lang="en-GB" b="1" dirty="0"/>
              <a:t>specialised exception hierarchies</a:t>
            </a:r>
            <a:r>
              <a:rPr lang="en-GB" dirty="0"/>
              <a:t> built on these standard classes. Python 3 introduced a complete reorganisation of the exception hierarchy, removing long-deprecated exceptions and unifying them under </a:t>
            </a:r>
            <a:r>
              <a:rPr lang="en-GB" dirty="0" err="1"/>
              <a:t>BaseException</a:t>
            </a:r>
            <a:r>
              <a:rPr lang="en-GB" dirty="0"/>
              <a:t> and Exception became the standard base for most user-defined exceptions. </a:t>
            </a:r>
          </a:p>
          <a:p>
            <a:r>
              <a:rPr lang="en-GB" dirty="0"/>
              <a:t>Some other changes include:</a:t>
            </a:r>
          </a:p>
          <a:p>
            <a:pPr lvl="1"/>
            <a:r>
              <a:rPr lang="en-GB" b="1" dirty="0"/>
              <a:t>3.2:</a:t>
            </a:r>
            <a:r>
              <a:rPr lang="en-GB" dirty="0"/>
              <a:t> </a:t>
            </a:r>
            <a:r>
              <a:rPr lang="en-GB" dirty="0" err="1"/>
              <a:t>ResourceWarning</a:t>
            </a:r>
            <a:r>
              <a:rPr lang="en-GB" dirty="0"/>
              <a:t>, </a:t>
            </a:r>
            <a:r>
              <a:rPr lang="en-GB" dirty="0" err="1"/>
              <a:t>PendingDeprecationWarning</a:t>
            </a:r>
            <a:r>
              <a:rPr lang="en-GB" dirty="0"/>
              <a:t>, and </a:t>
            </a:r>
            <a:r>
              <a:rPr lang="en-GB" dirty="0" err="1"/>
              <a:t>ImportWarning</a:t>
            </a:r>
            <a:r>
              <a:rPr lang="en-GB" dirty="0"/>
              <a:t>.</a:t>
            </a:r>
          </a:p>
          <a:p>
            <a:pPr lvl="1"/>
            <a:r>
              <a:rPr lang="en-GB" b="1" dirty="0"/>
              <a:t>3.3:</a:t>
            </a:r>
            <a:r>
              <a:rPr lang="en-GB" dirty="0"/>
              <a:t> </a:t>
            </a:r>
            <a:r>
              <a:rPr lang="en-GB" dirty="0" err="1"/>
              <a:t>OSError</a:t>
            </a:r>
            <a:r>
              <a:rPr lang="en-GB" dirty="0"/>
              <a:t>, </a:t>
            </a:r>
            <a:r>
              <a:rPr lang="en-GB" dirty="0" err="1"/>
              <a:t>FileExistsError</a:t>
            </a:r>
            <a:r>
              <a:rPr lang="en-GB" dirty="0"/>
              <a:t>, </a:t>
            </a:r>
            <a:r>
              <a:rPr lang="en-GB" dirty="0" err="1"/>
              <a:t>FileNotFoundError</a:t>
            </a:r>
            <a:r>
              <a:rPr lang="en-GB" dirty="0"/>
              <a:t>, </a:t>
            </a:r>
            <a:r>
              <a:rPr lang="en-GB" dirty="0" err="1"/>
              <a:t>PermissionError</a:t>
            </a:r>
            <a:br>
              <a:rPr lang="en-GB" dirty="0"/>
            </a:br>
            <a:r>
              <a:rPr lang="en-GB" b="1" dirty="0"/>
              <a:t>3.5:</a:t>
            </a:r>
            <a:r>
              <a:rPr lang="en-GB" dirty="0"/>
              <a:t> </a:t>
            </a:r>
            <a:r>
              <a:rPr lang="en-GB" dirty="0" err="1"/>
              <a:t>RecursionError</a:t>
            </a:r>
            <a:r>
              <a:rPr lang="en-GB" dirty="0"/>
              <a:t> as a distinct subclass of </a:t>
            </a:r>
            <a:r>
              <a:rPr lang="en-GB" dirty="0" err="1"/>
              <a:t>RuntimeError</a:t>
            </a:r>
            <a:r>
              <a:rPr lang="en-GB" dirty="0"/>
              <a:t>.</a:t>
            </a:r>
          </a:p>
          <a:p>
            <a:pPr lvl="1"/>
            <a:r>
              <a:rPr lang="en-GB" b="1" dirty="0"/>
              <a:t>3.6:</a:t>
            </a:r>
            <a:r>
              <a:rPr lang="en-GB" dirty="0"/>
              <a:t> </a:t>
            </a:r>
            <a:r>
              <a:rPr lang="en-GB" dirty="0" err="1"/>
              <a:t>ModuleNotFoundError</a:t>
            </a:r>
            <a:r>
              <a:rPr lang="en-GB" dirty="0"/>
              <a:t>.</a:t>
            </a:r>
          </a:p>
          <a:p>
            <a:pPr lvl="1"/>
            <a:r>
              <a:rPr lang="en-GB" b="1" dirty="0"/>
              <a:t>3.11:</a:t>
            </a:r>
            <a:r>
              <a:rPr lang="en-GB" dirty="0"/>
              <a:t> </a:t>
            </a:r>
            <a:r>
              <a:rPr lang="en-GB" dirty="0" err="1"/>
              <a:t>ExceptionGroup</a:t>
            </a:r>
            <a:r>
              <a:rPr lang="en-GB" dirty="0"/>
              <a:t> and </a:t>
            </a:r>
            <a:r>
              <a:rPr lang="en-GB" dirty="0" err="1"/>
              <a:t>BaseExceptionGroup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It can be tempting to catch </a:t>
            </a:r>
            <a:r>
              <a:rPr lang="en-GB" i="1" dirty="0"/>
              <a:t>all</a:t>
            </a:r>
            <a:r>
              <a:rPr lang="en-GB" dirty="0"/>
              <a:t> errors, but this is generally a bad idea. Some errors are </a:t>
            </a:r>
            <a:r>
              <a:rPr lang="en-GB" b="1" dirty="0"/>
              <a:t>anticipated</a:t>
            </a:r>
            <a:r>
              <a:rPr lang="en-GB" dirty="0"/>
              <a:t> and can be handled safely, while others are truly </a:t>
            </a:r>
            <a:r>
              <a:rPr lang="en-GB" b="1" dirty="0"/>
              <a:t>unexpected</a:t>
            </a:r>
            <a:r>
              <a:rPr lang="en-GB" dirty="0"/>
              <a:t>. Allowing unexpected errors to terminate the program is often safer—it stops execution before further damage occurs. Trapping every exception can create a </a:t>
            </a:r>
            <a:r>
              <a:rPr lang="en-GB" b="1" dirty="0"/>
              <a:t>false sense of security</a:t>
            </a:r>
            <a:r>
              <a:rPr lang="en-GB" dirty="0"/>
              <a:t> and may </a:t>
            </a:r>
            <a:r>
              <a:rPr lang="en-GB" b="1" dirty="0"/>
              <a:t>hide real bugs</a:t>
            </a:r>
            <a:r>
              <a:rPr lang="en-GB" dirty="0"/>
              <a:t> that need to be fixed.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2138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 that although warnings are technically part of the exception hierarchy, they </a:t>
            </a:r>
            <a:r>
              <a:rPr lang="en-GB" b="1" dirty="0"/>
              <a:t>cannot be caught using the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try…except</a:t>
            </a:r>
            <a:r>
              <a:rPr lang="en-GB" b="1" dirty="0"/>
              <a:t> mechanism</a:t>
            </a:r>
            <a:r>
              <a:rPr lang="en-GB" dirty="0"/>
              <a:t> unless they are first </a:t>
            </a:r>
            <a:r>
              <a:rPr lang="en-GB" b="1" dirty="0"/>
              <a:t>converted into exceptions</a:t>
            </a:r>
            <a:r>
              <a:rPr lang="en-GB" dirty="0"/>
              <a:t> through a warning filter.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3077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Python built-in assert statement was inspired by the C/C++ macro of the same name, though it behaves differently. It provides a simple way to perform </a:t>
            </a:r>
            <a:r>
              <a:rPr lang="en-GB" b="1" dirty="0"/>
              <a:t>sanity checks</a:t>
            </a:r>
            <a:r>
              <a:rPr lang="en-GB" dirty="0"/>
              <a:t> in code without writing full conditional tests. Assertions are intended mainly for </a:t>
            </a:r>
            <a:r>
              <a:rPr lang="en-GB" b="1" dirty="0"/>
              <a:t>development use</a:t>
            </a:r>
            <a:r>
              <a:rPr lang="en-GB" dirty="0"/>
              <a:t>, to detect conditions that should never occur. When one fails, the program stops, often the safest outcome during testing.</a:t>
            </a:r>
          </a:p>
          <a:p>
            <a:endParaRPr lang="en-GB" dirty="0"/>
          </a:p>
          <a:p>
            <a:r>
              <a:rPr lang="en-GB" dirty="0"/>
              <a:t>In production code, this behaviour is undesirable, so assertions are </a:t>
            </a:r>
            <a:r>
              <a:rPr lang="en-GB" b="1" dirty="0"/>
              <a:t>normally disabled</a:t>
            </a:r>
            <a:r>
              <a:rPr lang="en-GB" dirty="0"/>
              <a:t>. Running Python with the </a:t>
            </a:r>
            <a:r>
              <a:rPr lang="en-GB" b="1" dirty="0"/>
              <a:t>-O (optimize)</a:t>
            </a:r>
            <a:r>
              <a:rPr lang="en-GB" dirty="0"/>
              <a:t> flag ignores all assert statements:</a:t>
            </a:r>
          </a:p>
          <a:p>
            <a:r>
              <a:rPr lang="en-GB" dirty="0"/>
              <a:t>	python -O </a:t>
            </a:r>
            <a:r>
              <a:rPr lang="en-GB" dirty="0" err="1"/>
              <a:t>scriptname</a:t>
            </a:r>
            <a:endParaRPr lang="en-GB" dirty="0"/>
          </a:p>
          <a:p>
            <a:r>
              <a:rPr lang="en-GB" dirty="0"/>
              <a:t>This sets __debug__ to False (default True), which cannot be changed directly in code.</a:t>
            </a:r>
          </a:p>
          <a:p>
            <a:endParaRPr lang="en-GB" dirty="0"/>
          </a:p>
          <a:p>
            <a:r>
              <a:rPr lang="en-GB" dirty="0"/>
              <a:t>The same effect is achieved by setting the environment variable </a:t>
            </a:r>
            <a:r>
              <a:rPr lang="en-GB" b="1" dirty="0"/>
              <a:t>PYTHONOPTIMIZE</a:t>
            </a:r>
            <a:r>
              <a:rPr lang="en-GB" dirty="0"/>
              <a:t> to any non-empty value (commonly 1). If unset, assertions still raise </a:t>
            </a:r>
            <a:r>
              <a:rPr lang="en-GB" dirty="0" err="1"/>
              <a:t>AssertionError</a:t>
            </a:r>
            <a:r>
              <a:rPr lang="en-GB" dirty="0"/>
              <a:t>; if set, they are ignored.</a:t>
            </a:r>
          </a:p>
          <a:p>
            <a:r>
              <a:rPr lang="en-GB" dirty="0"/>
              <a:t>In the example, the built-in all() function checks that every argument evaluates to True, a typical assertion, but note that 0 counts as False, even though it may be valid input.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57100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syntax of the raise statement changed in </a:t>
            </a:r>
            <a:r>
              <a:rPr lang="en-GB" b="1" dirty="0"/>
              <a:t>Python 3</a:t>
            </a:r>
            <a:r>
              <a:rPr lang="en-GB" dirty="0"/>
              <a:t>. In earlier versions, it was possible to raise strings or classes directly, but this was removed to make exception handling more consistent. In Python 3, you must raise a </a:t>
            </a:r>
            <a:r>
              <a:rPr lang="en-GB" b="1" dirty="0"/>
              <a:t>standard exception object </a:t>
            </a:r>
            <a:r>
              <a:rPr lang="en-GB" dirty="0"/>
              <a:t>(with parentheses), such as </a:t>
            </a:r>
            <a:r>
              <a:rPr lang="en-GB" dirty="0" err="1"/>
              <a:t>ValueError</a:t>
            </a:r>
            <a:r>
              <a:rPr lang="en-GB" dirty="0"/>
              <a:t>, optionally passing a message string to provide context.</a:t>
            </a:r>
          </a:p>
          <a:p>
            <a:endParaRPr lang="en-GB" dirty="0"/>
          </a:p>
          <a:p>
            <a:r>
              <a:rPr lang="en-GB" dirty="0"/>
              <a:t>Python 3 also introduced the ability to </a:t>
            </a:r>
            <a:r>
              <a:rPr lang="en-GB" b="1" dirty="0"/>
              <a:t>chain exceptions</a:t>
            </a:r>
            <a:r>
              <a:rPr lang="en-GB" dirty="0"/>
              <a:t> using the from keyword, which sets the __cause__ attribute (normally unset). For example:</a:t>
            </a:r>
          </a:p>
          <a:p>
            <a:r>
              <a:rPr lang="en-GB" dirty="0"/>
              <a:t>raise </a:t>
            </a:r>
            <a:r>
              <a:rPr lang="en-GB" dirty="0" err="1"/>
              <a:t>SomeException</a:t>
            </a:r>
            <a:r>
              <a:rPr lang="en-GB" dirty="0"/>
              <a:t> from </a:t>
            </a:r>
            <a:r>
              <a:rPr lang="en-GB" dirty="0" err="1"/>
              <a:t>AnotherException</a:t>
            </a:r>
            <a:endParaRPr lang="en-GB" dirty="0"/>
          </a:p>
          <a:p>
            <a:endParaRPr lang="en-GB" dirty="0"/>
          </a:p>
          <a:p>
            <a:r>
              <a:rPr lang="en-GB" dirty="0"/>
              <a:t>This explicitly links one exception to another, preserving the original cause in the traceback.</a:t>
            </a:r>
          </a:p>
          <a:p>
            <a:endParaRPr lang="en-GB" dirty="0"/>
          </a:p>
          <a:p>
            <a:r>
              <a:rPr lang="en-GB" dirty="0"/>
              <a:t>You can also define your </a:t>
            </a:r>
            <a:r>
              <a:rPr lang="en-GB" b="1" dirty="0"/>
              <a:t>own exception classes</a:t>
            </a:r>
            <a:r>
              <a:rPr lang="en-GB" dirty="0"/>
              <a:t> by deriving from Exception or one of its subclasses - this is covered on the next slide.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391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earlier versions of Python, it was possible to </a:t>
            </a:r>
            <a:r>
              <a:rPr lang="en-GB" b="1" dirty="0"/>
              <a:t>raise a string</a:t>
            </a:r>
            <a:r>
              <a:rPr lang="en-GB" dirty="0"/>
              <a:t> and catch it using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except</a:t>
            </a:r>
            <a:r>
              <a:rPr lang="en-GB" dirty="0"/>
              <a:t> (similar to early C++ behaviour). This was corrected in </a:t>
            </a:r>
            <a:r>
              <a:rPr lang="en-GB" b="1" dirty="0"/>
              <a:t>Python 3</a:t>
            </a:r>
            <a:r>
              <a:rPr lang="en-GB" dirty="0"/>
              <a:t>, where only </a:t>
            </a:r>
            <a:r>
              <a:rPr lang="en-GB" b="1" dirty="0"/>
              <a:t>exception objects</a:t>
            </a:r>
            <a:r>
              <a:rPr lang="en-GB" dirty="0"/>
              <a:t> can be raised - not strings.</a:t>
            </a:r>
          </a:p>
          <a:p>
            <a:endParaRPr lang="en-GB" dirty="0"/>
          </a:p>
          <a:p>
            <a:r>
              <a:rPr lang="en-GB" dirty="0"/>
              <a:t>The syntax remains straightforward, and it’s common to see several </a:t>
            </a:r>
            <a:r>
              <a:rPr lang="en-GB" b="1" dirty="0"/>
              <a:t>custom exception classes</a:t>
            </a:r>
            <a:r>
              <a:rPr lang="en-GB" dirty="0"/>
              <a:t> defined in a single application. In many cases, these classes are empty, as shown in the example, serving only to identify a specific type of error. The full syntax of the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raise</a:t>
            </a:r>
            <a:r>
              <a:rPr lang="en-GB" dirty="0"/>
              <a:t> statement (which is a </a:t>
            </a:r>
            <a:r>
              <a:rPr lang="en-GB" b="1" dirty="0"/>
              <a:t>statement</a:t>
            </a:r>
            <a:r>
              <a:rPr lang="en-GB" dirty="0"/>
              <a:t>, not a built-in function) includes an optional </a:t>
            </a:r>
            <a:r>
              <a:rPr lang="en-GB" b="1" dirty="0"/>
              <a:t>traceback</a:t>
            </a:r>
            <a:r>
              <a:rPr lang="en-GB" dirty="0"/>
              <a:t> argument:</a:t>
            </a:r>
          </a:p>
          <a:p>
            <a:pPr rtl="0"/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raise exception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with_traceback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(traceback)</a:t>
            </a:r>
          </a:p>
          <a:p>
            <a:endParaRPr lang="en-GB" dirty="0"/>
          </a:p>
          <a:p>
            <a:r>
              <a:rPr lang="en-GB" dirty="0"/>
              <a:t>This allows an exception to be re-raised with a specific traceback, preserving information from a previous error. A more common pattern is to </a:t>
            </a:r>
            <a:r>
              <a:rPr lang="en-GB" b="1" dirty="0"/>
              <a:t>chain exceptions</a:t>
            </a:r>
            <a:r>
              <a:rPr lang="en-GB" dirty="0"/>
              <a:t> using the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en-GB" dirty="0"/>
              <a:t> keyword, for example:</a:t>
            </a:r>
          </a:p>
          <a:p>
            <a:pPr rtl="0"/>
            <a:r>
              <a:rPr lang="en-GB" sz="1200" kern="1200" dirty="0">
                <a:solidFill>
                  <a:schemeClr val="tx1"/>
                </a:solidFill>
              </a:rPr>
              <a:t>	except </a:t>
            </a:r>
            <a:r>
              <a:rPr lang="en-GB" sz="1200" kern="1200" dirty="0" err="1">
                <a:solidFill>
                  <a:schemeClr val="tx1"/>
                </a:solidFill>
              </a:rPr>
              <a:t>FileNotFoundError</a:t>
            </a:r>
            <a:r>
              <a:rPr lang="en-GB" sz="1200" kern="1200" dirty="0">
                <a:solidFill>
                  <a:schemeClr val="tx1"/>
                </a:solidFill>
              </a:rPr>
              <a:t> as err:</a:t>
            </a:r>
          </a:p>
          <a:p>
            <a:pPr rtl="0"/>
            <a:r>
              <a:rPr lang="en-GB" sz="1200" kern="1200" dirty="0">
                <a:solidFill>
                  <a:schemeClr val="tx1"/>
                </a:solidFill>
              </a:rPr>
              <a:t>	    raise </a:t>
            </a:r>
            <a:r>
              <a:rPr lang="en-GB" sz="1200" kern="1200" dirty="0" err="1">
                <a:solidFill>
                  <a:schemeClr val="tx1"/>
                </a:solidFill>
              </a:rPr>
              <a:t>MyError</a:t>
            </a:r>
            <a:r>
              <a:rPr lang="en-GB" sz="1200" kern="1200" dirty="0">
                <a:solidFill>
                  <a:schemeClr val="tx1"/>
                </a:solidFill>
              </a:rPr>
              <a:t>('Something went wrong') from err</a:t>
            </a:r>
          </a:p>
          <a:p>
            <a:endParaRPr lang="en-GB" dirty="0"/>
          </a:p>
          <a:p>
            <a:r>
              <a:rPr lang="en-GB" dirty="0"/>
              <a:t>You can also create your own traceback using the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with_traceback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r>
              <a:rPr lang="en-GB" dirty="0"/>
              <a:t> method on an exception object if you need to propagate custom error data.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31838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Exceptions can occur deep within </a:t>
            </a:r>
            <a:r>
              <a:rPr lang="en-GB" b="1" dirty="0"/>
              <a:t>nested function calls</a:t>
            </a:r>
            <a:r>
              <a:rPr lang="en-GB" dirty="0"/>
              <a:t>, and one may trigger another. To inspect these errors, the </a:t>
            </a:r>
            <a:r>
              <a:rPr lang="en-GB" b="1" dirty="0"/>
              <a:t>sys</a:t>
            </a:r>
            <a:r>
              <a:rPr lang="en-GB" dirty="0"/>
              <a:t> and </a:t>
            </a:r>
            <a:r>
              <a:rPr lang="en-GB" b="1" dirty="0"/>
              <a:t>traceback</a:t>
            </a:r>
            <a:r>
              <a:rPr lang="en-GB" dirty="0"/>
              <a:t> modules provide useful tools.</a:t>
            </a:r>
          </a:p>
          <a:p>
            <a:endParaRPr lang="en-GB" dirty="0"/>
          </a:p>
          <a:p>
            <a:r>
              <a:rPr lang="en-GB" dirty="0" err="1"/>
              <a:t>sys.exc_info</a:t>
            </a:r>
            <a:r>
              <a:rPr lang="en-GB" dirty="0"/>
              <a:t>() returns a tuple containing the exception </a:t>
            </a:r>
            <a:r>
              <a:rPr lang="en-GB" b="1" dirty="0"/>
              <a:t>type, value, and traceback</a:t>
            </a:r>
            <a:r>
              <a:rPr lang="en-GB" dirty="0"/>
              <a:t>. While the traceback can be accessed directly, it’s usually handled via the </a:t>
            </a:r>
            <a:r>
              <a:rPr lang="en-GB" b="1" dirty="0"/>
              <a:t>traceback</a:t>
            </a:r>
            <a:r>
              <a:rPr lang="en-GB" dirty="0"/>
              <a:t> module, which provides several utilities for examining exceptions.</a:t>
            </a:r>
          </a:p>
          <a:p>
            <a:endParaRPr lang="en-GB" dirty="0"/>
          </a:p>
          <a:p>
            <a:r>
              <a:rPr lang="en-GB" dirty="0"/>
              <a:t>The most common is </a:t>
            </a:r>
            <a:r>
              <a:rPr lang="en-GB" dirty="0" err="1"/>
              <a:t>traceback.print_exc</a:t>
            </a:r>
            <a:r>
              <a:rPr lang="en-GB" dirty="0"/>
              <a:t>(), which prints the stack trace in the same format as the interpreter:</a:t>
            </a:r>
          </a:p>
          <a:p>
            <a:pPr lvl="1"/>
            <a:r>
              <a:rPr lang="en-GB" dirty="0"/>
              <a:t>class Exc1(Exception): pass</a:t>
            </a:r>
          </a:p>
          <a:p>
            <a:pPr lvl="1"/>
            <a:r>
              <a:rPr lang="en-GB" dirty="0"/>
              <a:t>def func1():</a:t>
            </a:r>
          </a:p>
          <a:p>
            <a:pPr lvl="1"/>
            <a:r>
              <a:rPr lang="en-GB" dirty="0"/>
              <a:t>    try: open("some file name")</a:t>
            </a:r>
          </a:p>
          <a:p>
            <a:pPr lvl="1"/>
            <a:r>
              <a:rPr lang="en-GB" dirty="0"/>
              <a:t>    except </a:t>
            </a:r>
            <a:r>
              <a:rPr lang="en-GB" dirty="0" err="1"/>
              <a:t>OSError</a:t>
            </a:r>
            <a:r>
              <a:rPr lang="en-GB" dirty="0"/>
              <a:t> as err: raise Exc1(err)</a:t>
            </a:r>
          </a:p>
          <a:p>
            <a:pPr lvl="1"/>
            <a:r>
              <a:rPr lang="en-GB" dirty="0"/>
              <a:t>import sys, traceback</a:t>
            </a:r>
          </a:p>
          <a:p>
            <a:pPr lvl="1"/>
            <a:r>
              <a:rPr lang="en-GB" dirty="0"/>
              <a:t>try: </a:t>
            </a:r>
          </a:p>
          <a:p>
            <a:pPr lvl="1"/>
            <a:r>
              <a:rPr lang="en-GB" dirty="0"/>
              <a:t>    func1()</a:t>
            </a:r>
          </a:p>
          <a:p>
            <a:pPr lvl="1"/>
            <a:r>
              <a:rPr lang="en-GB" dirty="0"/>
              <a:t>except: </a:t>
            </a:r>
          </a:p>
          <a:p>
            <a:pPr lvl="1"/>
            <a:r>
              <a:rPr lang="en-GB" dirty="0"/>
              <a:t>    </a:t>
            </a:r>
            <a:r>
              <a:rPr lang="en-GB" dirty="0" err="1"/>
              <a:t>traceback.print_exc</a:t>
            </a:r>
            <a:r>
              <a:rPr lang="en-GB" dirty="0"/>
              <a:t>()</a:t>
            </a:r>
          </a:p>
          <a:p>
            <a:endParaRPr lang="en-GB" dirty="0"/>
          </a:p>
          <a:p>
            <a:r>
              <a:rPr lang="en-GB" dirty="0"/>
              <a:t>By default this prints to the console, but </a:t>
            </a:r>
            <a:r>
              <a:rPr lang="en-GB" dirty="0" err="1"/>
              <a:t>traceback.format_exc</a:t>
            </a:r>
            <a:r>
              <a:rPr lang="en-GB" dirty="0"/>
              <a:t>() returns the same information as a </a:t>
            </a:r>
            <a:r>
              <a:rPr lang="en-GB" b="1" dirty="0"/>
              <a:t>string</a:t>
            </a:r>
            <a:r>
              <a:rPr lang="en-GB" dirty="0"/>
              <a:t> for </a:t>
            </a:r>
            <a:r>
              <a:rPr lang="en-GB" b="1" dirty="0"/>
              <a:t>logging or custom error handling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8297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Answers on next page.</a:t>
            </a:r>
          </a:p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027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D68706F-3B8A-D416-8DE6-4FFB55AF55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42339323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7E557-85F2-FA00-224B-2F67A4FFF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EA2988-4E4D-BCFD-9E18-EE62B1B62E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7C3E5D-0AB0-892E-EC67-990CEF24FD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Correct answers:</a:t>
            </a:r>
          </a:p>
          <a:p>
            <a:pPr marL="263525" marR="0" lvl="0" indent="-2635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b="1" dirty="0"/>
              <a:t>Which of the following statements about exceptions is true?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b="0" dirty="0"/>
              <a:t>    c. Custom exceptions should normally inherit from Exception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GB" b="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lang="en-GB" b="1" dirty="0"/>
              <a:t>What happens if an exception is raised but no matching except block is found?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b="0" dirty="0"/>
              <a:t>    b. Python searches up the call stack for a handler, then stops the program if none is found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GB" b="1" dirty="0"/>
          </a:p>
          <a:p>
            <a:pPr marL="266700" indent="-266700">
              <a:buFont typeface="+mj-lt"/>
              <a:buAutoNum type="arabicPeriod" startAt="3"/>
            </a:pPr>
            <a:r>
              <a:rPr lang="en-GB" b="1" dirty="0"/>
              <a:t>In Python 3, which of the following raise statements is valid?</a:t>
            </a:r>
          </a:p>
          <a:p>
            <a:pPr marL="538163" indent="-274638">
              <a:spcBef>
                <a:spcPts val="600"/>
              </a:spcBef>
              <a:buFont typeface="+mj-lt"/>
              <a:buAutoNum type="alphaLcPeriod" startAt="3"/>
            </a:pPr>
            <a:r>
              <a:rPr lang="en-GB" dirty="0"/>
              <a:t>raise </a:t>
            </a:r>
            <a:r>
              <a:rPr lang="en-GB" dirty="0" err="1"/>
              <a:t>ValueError</a:t>
            </a:r>
            <a:r>
              <a:rPr lang="en-GB" dirty="0"/>
              <a:t>("Error occurred")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GB" b="0" dirty="0"/>
          </a:p>
          <a:p>
            <a:pPr marL="266700" indent="-266700">
              <a:buFont typeface="+mj-lt"/>
              <a:buAutoNum type="arabicPeriod" startAt="4"/>
            </a:pPr>
            <a:r>
              <a:rPr lang="en-GB" b="1" dirty="0"/>
              <a:t>Why is the with statement useful when working with files?</a:t>
            </a:r>
            <a:endParaRPr lang="en-GB" dirty="0"/>
          </a:p>
          <a:p>
            <a:pPr marL="538163" indent="-274638">
              <a:spcBef>
                <a:spcPts val="600"/>
              </a:spcBef>
              <a:buFont typeface="+mj-lt"/>
              <a:buAutoNum type="alphaLcPeriod" startAt="2"/>
            </a:pPr>
            <a:r>
              <a:rPr lang="en-GB" dirty="0"/>
              <a:t>It ensures the file is always closed, even if an exception occurs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GB" b="1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F11B4E-BA52-54C2-F837-2BCBFCA7EF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656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B03F910-5F21-2BF5-E4FA-73F88546C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598D5E9-6D2B-1588-4EEE-D436D325D7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00115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Context managers were introduced in </a:t>
            </a:r>
            <a:r>
              <a:rPr lang="en-GB" b="1" dirty="0"/>
              <a:t>Python 2.5</a:t>
            </a:r>
            <a:r>
              <a:rPr lang="en-GB" dirty="0"/>
              <a:t>. Their main advantage is that they allow objects to be </a:t>
            </a:r>
            <a:r>
              <a:rPr lang="en-GB" b="1" dirty="0"/>
              <a:t>initialised and cleaned up automatically</a:t>
            </a:r>
            <a:r>
              <a:rPr lang="en-GB" dirty="0"/>
              <a:t> within a defined context. Unlike destructors, which may not run immediately when an object goes out of scope, the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__exit__()</a:t>
            </a:r>
            <a:r>
              <a:rPr lang="en-GB" dirty="0"/>
              <a:t> method of a context manager is </a:t>
            </a:r>
            <a:r>
              <a:rPr lang="en-GB" b="1" dirty="0"/>
              <a:t>guaranteed to execute</a:t>
            </a:r>
            <a:r>
              <a:rPr lang="en-GB" dirty="0"/>
              <a:t> when leaving the context - even if an </a:t>
            </a:r>
            <a:r>
              <a:rPr lang="en-GB" b="1" dirty="0"/>
              <a:t>exception occurs</a:t>
            </a:r>
            <a:r>
              <a:rPr lang="en-GB" dirty="0"/>
              <a:t> inside the block.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0672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Most people know that </a:t>
            </a:r>
            <a:r>
              <a:rPr lang="en-GB" b="1" dirty="0"/>
              <a:t>stderr</a:t>
            </a:r>
            <a:r>
              <a:rPr lang="en-GB" dirty="0"/>
              <a:t> is intended for </a:t>
            </a:r>
            <a:r>
              <a:rPr lang="en-GB" b="1" dirty="0"/>
              <a:t>error messages</a:t>
            </a:r>
            <a:r>
              <a:rPr lang="en-GB" dirty="0"/>
              <a:t>, yet it’s still common to see scripts writing errors to </a:t>
            </a:r>
            <a:r>
              <a:rPr lang="en-GB" b="1" dirty="0" err="1"/>
              <a:t>stdout</a:t>
            </a:r>
            <a:r>
              <a:rPr lang="en-GB" dirty="0"/>
              <a:t> instead. Python automatically routes its own error messages to </a:t>
            </a:r>
            <a:r>
              <a:rPr lang="en-GB" b="1" dirty="0"/>
              <a:t>stderr</a:t>
            </a:r>
            <a:r>
              <a:rPr lang="en-GB" dirty="0"/>
              <a:t>, but it cannot determine which of </a:t>
            </a:r>
            <a:r>
              <a:rPr lang="en-GB" i="1" dirty="0"/>
              <a:t>your</a:t>
            </a:r>
            <a:r>
              <a:rPr lang="en-GB" dirty="0"/>
              <a:t> messages are errors - that’s up to you.</a:t>
            </a:r>
          </a:p>
          <a:p>
            <a:endParaRPr lang="en-GB" dirty="0"/>
          </a:p>
          <a:p>
            <a:r>
              <a:rPr lang="en-GB" dirty="0"/>
              <a:t>Using </a:t>
            </a:r>
            <a:r>
              <a:rPr lang="en-GB" b="1" dirty="0"/>
              <a:t>stderr</a:t>
            </a:r>
            <a:r>
              <a:rPr lang="en-GB" dirty="0"/>
              <a:t> correctly is important because many tools and systems rely on that stream to </a:t>
            </a:r>
            <a:r>
              <a:rPr lang="en-GB" b="1" dirty="0"/>
              <a:t>detect, capture, or redirect errors</a:t>
            </a:r>
            <a:r>
              <a:rPr lang="en-GB" dirty="0"/>
              <a:t>. For example, a common system administrator’s trick is to redirect </a:t>
            </a:r>
            <a:r>
              <a:rPr lang="en-GB" b="1" dirty="0"/>
              <a:t>stderr</a:t>
            </a:r>
            <a:r>
              <a:rPr lang="en-GB" dirty="0"/>
              <a:t> (file descriptor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lang="en-GB" dirty="0"/>
              <a:t>) to a log file, then check the </a:t>
            </a:r>
            <a:r>
              <a:rPr lang="en-GB" b="1" dirty="0"/>
              <a:t>file size</a:t>
            </a:r>
            <a:r>
              <a:rPr lang="en-GB" dirty="0"/>
              <a:t> after the script has run. If the file is empty, no errors were produced, although a more reliable check would be to test the program’s </a:t>
            </a:r>
            <a:r>
              <a:rPr lang="en-GB" b="1" dirty="0"/>
              <a:t>return code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For more advanced error handling, use the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logging</a:t>
            </a:r>
            <a:r>
              <a:rPr lang="en-GB" dirty="0"/>
              <a:t> module from the standard library. For debugging and web-based error reports, the </a:t>
            </a:r>
            <a:r>
              <a:rPr lang="en-GB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cgitb</a:t>
            </a:r>
            <a:r>
              <a:rPr lang="en-GB" dirty="0"/>
              <a:t> module can provide detailed tracebacks.</a:t>
            </a:r>
          </a:p>
          <a:p>
            <a:endParaRPr lang="en-GB" dirty="0"/>
          </a:p>
          <a:p>
            <a:r>
              <a:rPr lang="en-GB" dirty="0"/>
              <a:t>To write to </a:t>
            </a:r>
            <a:r>
              <a:rPr lang="en-GB" b="1" dirty="0"/>
              <a:t>stderr</a:t>
            </a:r>
            <a:r>
              <a:rPr lang="en-GB" dirty="0"/>
              <a:t>, use: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sys.stderr.write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(message)</a:t>
            </a:r>
          </a:p>
          <a:p>
            <a:endParaRPr lang="en-GB" dirty="0"/>
          </a:p>
          <a:p>
            <a:r>
              <a:rPr lang="en-GB" dirty="0"/>
              <a:t>Standard error numbers are defined as constants in the </a:t>
            </a:r>
            <a:r>
              <a:rPr lang="en-GB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errno</a:t>
            </a:r>
            <a:r>
              <a:rPr lang="en-GB" dirty="0"/>
              <a:t> module and can be converted to readable messages with </a:t>
            </a:r>
            <a:r>
              <a:rPr lang="en-GB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os.strerror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r>
              <a:rPr lang="en-GB" dirty="0"/>
              <a:t>. For example, error number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lang="en-GB" dirty="0"/>
              <a:t> corresponds to </a:t>
            </a:r>
            <a:r>
              <a:rPr lang="en-GB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errno.ENOENT</a:t>
            </a:r>
            <a:r>
              <a:rPr lang="en-GB" dirty="0"/>
              <a:t>, meaning </a:t>
            </a:r>
            <a:r>
              <a:rPr lang="en-GB" i="1" dirty="0"/>
              <a:t>“No such file or directory.”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350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default, Python sends </a:t>
            </a:r>
            <a:r>
              <a:rPr lang="en-GB" b="1" dirty="0"/>
              <a:t>warnings</a:t>
            </a:r>
            <a:r>
              <a:rPr lang="en-GB" dirty="0"/>
              <a:t> to </a:t>
            </a:r>
            <a:r>
              <a:rPr lang="en-GB" b="1" dirty="0"/>
              <a:t>stderr</a:t>
            </a:r>
            <a:r>
              <a:rPr lang="en-GB" dirty="0"/>
              <a:t>, but their behaviour can be controlled in several ways from within a program. In practice, you may not see many warnings, as the most common types are </a:t>
            </a:r>
            <a:r>
              <a:rPr lang="en-GB" b="1" dirty="0"/>
              <a:t>ignored by default</a:t>
            </a:r>
            <a:r>
              <a:rPr lang="en-GB" dirty="0"/>
              <a:t>. You can also </a:t>
            </a:r>
            <a:r>
              <a:rPr lang="en-GB" b="1" dirty="0"/>
              <a:t>generate your own warnings</a:t>
            </a:r>
            <a:r>
              <a:rPr lang="en-GB" dirty="0"/>
              <a:t> (using the </a:t>
            </a:r>
            <a:r>
              <a:rPr lang="en-GB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UserWarning</a:t>
            </a:r>
            <a:r>
              <a:rPr lang="en-GB" dirty="0"/>
              <a:t> class) within a program.</a:t>
            </a:r>
          </a:p>
          <a:p>
            <a:endParaRPr lang="en-GB" dirty="0"/>
          </a:p>
          <a:p>
            <a:r>
              <a:rPr lang="en-GB" dirty="0"/>
              <a:t>Certain built-in warnings, such as </a:t>
            </a:r>
            <a:r>
              <a:rPr lang="en-GB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DeprecationWarning</a:t>
            </a:r>
            <a:r>
              <a:rPr lang="en-GB" dirty="0"/>
              <a:t>, </a:t>
            </a:r>
            <a:r>
              <a:rPr lang="en-GB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PendingDeprecationWarning</a:t>
            </a:r>
            <a:r>
              <a:rPr lang="en-GB" dirty="0"/>
              <a:t>, and </a:t>
            </a:r>
            <a:r>
              <a:rPr lang="en-GB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ImportWarning</a:t>
            </a:r>
            <a:r>
              <a:rPr lang="en-GB" dirty="0"/>
              <a:t> - are hidden unless explicitly enabled using the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en-GB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Wd</a:t>
            </a:r>
            <a:r>
              <a:rPr lang="en-GB" dirty="0"/>
              <a:t> command-line option or a </a:t>
            </a:r>
            <a:r>
              <a:rPr lang="en-GB" b="1" dirty="0"/>
              <a:t>filter</a:t>
            </a:r>
            <a:r>
              <a:rPr lang="en-GB" dirty="0"/>
              <a:t>. To activate this behaviour programmatically, use:</a:t>
            </a:r>
          </a:p>
          <a:p>
            <a:pPr rtl="0"/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warnings.simplefilter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('default’)</a:t>
            </a:r>
          </a:p>
          <a:p>
            <a:endParaRPr lang="en-GB" dirty="0"/>
          </a:p>
          <a:p>
            <a:r>
              <a:rPr lang="en-GB" dirty="0"/>
              <a:t>Although warnings are technically part of Python’s </a:t>
            </a:r>
            <a:r>
              <a:rPr lang="en-GB" b="1" dirty="0"/>
              <a:t>exception system</a:t>
            </a:r>
            <a:r>
              <a:rPr lang="en-GB" dirty="0"/>
              <a:t>, they are </a:t>
            </a:r>
            <a:r>
              <a:rPr lang="en-GB" b="1" dirty="0"/>
              <a:t>handled differently</a:t>
            </a:r>
            <a:r>
              <a:rPr lang="en-GB" dirty="0"/>
              <a:t>. Filters can be defined using </a:t>
            </a:r>
            <a:r>
              <a:rPr lang="en-GB" b="1" dirty="0"/>
              <a:t>regular expressions</a:t>
            </a:r>
            <a:r>
              <a:rPr lang="en-GB" dirty="0"/>
              <a:t> to match warning types or message text - examples of which are shown on the next slide.</a:t>
            </a:r>
          </a:p>
          <a:p>
            <a:endParaRPr lang="en-GB" dirty="0"/>
          </a:p>
          <a:p>
            <a:r>
              <a:rPr lang="en-GB" dirty="0"/>
              <a:t>We will also look later at how </a:t>
            </a:r>
            <a:r>
              <a:rPr lang="en-GB" b="1" dirty="0"/>
              <a:t>warnings fit into the Python exception hierarchy</a:t>
            </a:r>
            <a:r>
              <a:rPr lang="en-GB" dirty="0"/>
              <a:t>.</a:t>
            </a:r>
          </a:p>
          <a:p>
            <a:r>
              <a:rPr lang="en-GB" dirty="0"/>
              <a:t>Additional control is available using a </a:t>
            </a:r>
            <a:r>
              <a:rPr lang="en-GB" b="1" dirty="0"/>
              <a:t>context manager</a:t>
            </a:r>
            <a:r>
              <a:rPr lang="en-GB" dirty="0"/>
              <a:t>, though that is beyond the scope of this course.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7812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first example is straightforward, it demonstrates how to </a:t>
            </a:r>
            <a:r>
              <a:rPr lang="en-GB" b="1" dirty="0"/>
              <a:t>issue a user-defined warning</a:t>
            </a:r>
            <a:r>
              <a:rPr lang="en-GB" dirty="0"/>
              <a:t> using the warnings module. Notice that the program still </a:t>
            </a:r>
            <a:r>
              <a:rPr lang="en-GB" b="1" dirty="0"/>
              <a:t>runs to completion</a:t>
            </a:r>
            <a:r>
              <a:rPr lang="en-GB" dirty="0"/>
              <a:t>, even though a warning message is displayed.</a:t>
            </a:r>
          </a:p>
          <a:p>
            <a:endParaRPr lang="en-GB" dirty="0"/>
          </a:p>
          <a:p>
            <a:r>
              <a:rPr lang="en-GB" dirty="0"/>
              <a:t>The second example shows how to </a:t>
            </a:r>
            <a:r>
              <a:rPr lang="en-GB" b="1" dirty="0"/>
              <a:t>enable and control system-generated warnings</a:t>
            </a:r>
            <a:r>
              <a:rPr lang="en-GB" dirty="0"/>
              <a:t>, such as </a:t>
            </a:r>
            <a:r>
              <a:rPr lang="en-GB" dirty="0" err="1"/>
              <a:t>DeprecationWarning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/>
              <a:t>Using the following is equivalent to using the –</a:t>
            </a:r>
            <a:r>
              <a:rPr lang="en-GB" dirty="0" err="1"/>
              <a:t>Wd</a:t>
            </a:r>
            <a:r>
              <a:rPr lang="en-GB" dirty="0"/>
              <a:t> command-line options:</a:t>
            </a:r>
          </a:p>
          <a:p>
            <a:pPr lvl="1"/>
            <a:r>
              <a:rPr lang="en-GB" dirty="0" err="1"/>
              <a:t>warnings.simplefilter</a:t>
            </a:r>
            <a:r>
              <a:rPr lang="en-GB" dirty="0"/>
              <a:t>('default')</a:t>
            </a:r>
          </a:p>
          <a:p>
            <a:pPr lvl="1"/>
            <a:r>
              <a:rPr lang="en-GB" dirty="0" err="1"/>
              <a:t>warnings.filterwarnings</a:t>
            </a:r>
            <a:r>
              <a:rPr lang="en-GB" dirty="0"/>
              <a:t>('error', '.*')</a:t>
            </a:r>
          </a:p>
          <a:p>
            <a:r>
              <a:rPr lang="en-GB" dirty="0"/>
              <a:t>The filter pattern '.*' matches </a:t>
            </a:r>
            <a:r>
              <a:rPr lang="en-GB" b="1" dirty="0"/>
              <a:t>all warnings</a:t>
            </a:r>
            <a:r>
              <a:rPr lang="en-GB" dirty="0"/>
              <a:t> and converts them into </a:t>
            </a:r>
            <a:r>
              <a:rPr lang="en-GB" b="1" dirty="0"/>
              <a:t>errors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/>
              <a:t>In the example, a call to a </a:t>
            </a:r>
            <a:r>
              <a:rPr lang="en-GB" b="1" dirty="0"/>
              <a:t>deprecated function</a:t>
            </a:r>
            <a:r>
              <a:rPr lang="en-GB" dirty="0"/>
              <a:t> (e.g. </a:t>
            </a:r>
            <a:r>
              <a:rPr lang="en-GB" dirty="0" err="1"/>
              <a:t>locale.getdefaultlocale</a:t>
            </a:r>
            <a:r>
              <a:rPr lang="en-GB" dirty="0"/>
              <a:t>()) triggers a </a:t>
            </a:r>
            <a:r>
              <a:rPr lang="en-GB" dirty="0" err="1"/>
              <a:t>DeprecationWarning</a:t>
            </a:r>
            <a:r>
              <a:rPr lang="en-GB" dirty="0"/>
              <a:t>, which is raised as an exception because of the filter.</a:t>
            </a:r>
          </a:p>
          <a:p>
            <a:r>
              <a:rPr lang="en-GB" dirty="0"/>
              <a:t>Possible </a:t>
            </a:r>
            <a:r>
              <a:rPr lang="en-GB" b="1" dirty="0"/>
              <a:t>filter actions</a:t>
            </a:r>
            <a:r>
              <a:rPr lang="en-GB" dirty="0"/>
              <a:t> include:</a:t>
            </a:r>
          </a:p>
          <a:p>
            <a:pPr marL="628650" lvl="1" indent="-171450" defTabSz="715963">
              <a:buFont typeface="Arial" panose="020B0604020202020204" pitchFamily="34" charset="0"/>
              <a:buChar char="•"/>
            </a:pPr>
            <a:r>
              <a:rPr lang="en-GB" b="1" dirty="0"/>
              <a:t>error	</a:t>
            </a:r>
            <a:r>
              <a:rPr lang="en-GB" dirty="0"/>
              <a:t>Turn matching warnings into exceptions.</a:t>
            </a:r>
          </a:p>
          <a:p>
            <a:pPr marL="628650" lvl="1" indent="-171450" defTabSz="715963">
              <a:buFont typeface="Arial" panose="020B0604020202020204" pitchFamily="34" charset="0"/>
              <a:buChar char="•"/>
            </a:pPr>
            <a:r>
              <a:rPr lang="en-GB" b="1" dirty="0"/>
              <a:t>ignore	</a:t>
            </a:r>
            <a:r>
              <a:rPr lang="en-GB" dirty="0"/>
              <a:t>Suppress matching warnings.</a:t>
            </a:r>
          </a:p>
          <a:p>
            <a:pPr marL="628650" lvl="1" indent="-171450" defTabSz="715963">
              <a:buFont typeface="Arial" panose="020B0604020202020204" pitchFamily="34" charset="0"/>
              <a:buChar char="•"/>
            </a:pPr>
            <a:r>
              <a:rPr lang="en-GB" b="1" dirty="0"/>
              <a:t>always	</a:t>
            </a:r>
            <a:r>
              <a:rPr lang="en-GB" dirty="0"/>
              <a:t>Display all matching warnings, every time they occur.</a:t>
            </a:r>
          </a:p>
          <a:p>
            <a:pPr marL="628650" lvl="1" indent="-171450" defTabSz="715963">
              <a:buFont typeface="Arial" panose="020B0604020202020204" pitchFamily="34" charset="0"/>
              <a:buChar char="•"/>
            </a:pPr>
            <a:r>
              <a:rPr lang="en-GB" b="1" dirty="0"/>
              <a:t>default	</a:t>
            </a:r>
            <a:r>
              <a:rPr lang="en-GB" dirty="0"/>
              <a:t>Display the first occurrence of a warning per location.</a:t>
            </a:r>
          </a:p>
          <a:p>
            <a:pPr marL="628650" lvl="1" indent="-171450" defTabSz="715963">
              <a:buFont typeface="Arial" panose="020B0604020202020204" pitchFamily="34" charset="0"/>
              <a:buChar char="•"/>
            </a:pPr>
            <a:r>
              <a:rPr lang="en-GB" b="1" dirty="0"/>
              <a:t>module	</a:t>
            </a:r>
            <a:r>
              <a:rPr lang="en-GB" dirty="0"/>
              <a:t>Display the first occurrence of a warning per module.</a:t>
            </a:r>
          </a:p>
          <a:p>
            <a:pPr marL="628650" lvl="1" indent="-171450" defTabSz="715963">
              <a:buFont typeface="Arial" panose="020B0604020202020204" pitchFamily="34" charset="0"/>
              <a:buChar char="•"/>
            </a:pPr>
            <a:r>
              <a:rPr lang="en-GB" b="1" dirty="0"/>
              <a:t>once	</a:t>
            </a:r>
            <a:r>
              <a:rPr lang="en-GB" dirty="0"/>
              <a:t>Display only the first occurrence of each warning globally.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2374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most programmers, </a:t>
            </a:r>
            <a:r>
              <a:rPr lang="en-GB" b="1" dirty="0"/>
              <a:t>testing and handling errors</a:t>
            </a:r>
            <a:r>
              <a:rPr lang="en-GB" dirty="0"/>
              <a:t> is among the least enjoyable tasks. Programs can fail in many ways, and the resulting </a:t>
            </a:r>
            <a:r>
              <a:rPr lang="en-GB" b="1" dirty="0"/>
              <a:t>exception-handling code</a:t>
            </a:r>
            <a:r>
              <a:rPr lang="en-GB" dirty="0"/>
              <a:t> often grows larger than the main logic itself.</a:t>
            </a:r>
          </a:p>
          <a:p>
            <a:endParaRPr lang="en-GB" dirty="0"/>
          </a:p>
          <a:p>
            <a:r>
              <a:rPr lang="en-GB" dirty="0"/>
              <a:t>Traditionally, errors were signalled by </a:t>
            </a:r>
            <a:r>
              <a:rPr lang="en-GB" b="1" dirty="0"/>
              <a:t>returning a status value</a:t>
            </a:r>
            <a:r>
              <a:rPr lang="en-GB" dirty="0"/>
              <a:t> from a function, but this approach has clear drawbacks: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Leads to </a:t>
            </a:r>
            <a:r>
              <a:rPr lang="en-GB" b="1" dirty="0"/>
              <a:t>nested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en-GB" b="1" dirty="0"/>
              <a:t> /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else</a:t>
            </a:r>
            <a:r>
              <a:rPr lang="en-GB" b="1" dirty="0"/>
              <a:t> chains</a:t>
            </a:r>
            <a:r>
              <a:rPr lang="en-GB" dirty="0"/>
              <a:t>, reducing readability.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Overloaded operators</a:t>
            </a:r>
            <a:r>
              <a:rPr lang="en-GB" dirty="0"/>
              <a:t> lack spare return values for errors.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Return codes are easy to ignore</a:t>
            </a:r>
            <a:r>
              <a:rPr lang="en-GB" dirty="0"/>
              <a:t>, allowing issues to go unnoticed.</a:t>
            </a:r>
          </a:p>
          <a:p>
            <a:endParaRPr lang="en-GB" dirty="0"/>
          </a:p>
          <a:p>
            <a:r>
              <a:rPr lang="en-GB" dirty="0"/>
              <a:t>Another technique is for an object to </a:t>
            </a:r>
            <a:r>
              <a:rPr lang="en-GB" b="1" dirty="0"/>
              <a:t>track its own good/bad state</a:t>
            </a:r>
            <a:r>
              <a:rPr lang="en-GB" dirty="0"/>
              <a:t>, but this often results in </a:t>
            </a:r>
            <a:r>
              <a:rPr lang="en-GB" b="1" dirty="0"/>
              <a:t>clumsy, less cohesive code</a:t>
            </a:r>
            <a:r>
              <a:rPr lang="en-GB" dirty="0"/>
              <a:t>. Simply </a:t>
            </a:r>
            <a:r>
              <a:rPr lang="en-GB" b="1" dirty="0"/>
              <a:t>aborting the program</a:t>
            </a:r>
            <a:r>
              <a:rPr lang="en-GB" dirty="0"/>
              <a:t> is a last resort, the component should detect the failure, while the caller decides how to respond.</a:t>
            </a:r>
          </a:p>
          <a:p>
            <a:endParaRPr lang="en-GB" dirty="0"/>
          </a:p>
          <a:p>
            <a:r>
              <a:rPr lang="en-GB" dirty="0"/>
              <a:t>Python’s solution is to represent </a:t>
            </a:r>
            <a:r>
              <a:rPr lang="en-GB" b="1" dirty="0"/>
              <a:t>exceptions as objects</a:t>
            </a:r>
            <a:r>
              <a:rPr lang="en-GB" dirty="0"/>
              <a:t>. These are </a:t>
            </a:r>
            <a:r>
              <a:rPr lang="en-GB" b="1" dirty="0"/>
              <a:t>self-describing</a:t>
            </a:r>
            <a:r>
              <a:rPr lang="en-GB" dirty="0"/>
              <a:t>, providing detailed information about what went wrong. Exception handling in Python also uses a </a:t>
            </a:r>
            <a:r>
              <a:rPr lang="en-GB" b="1" dirty="0"/>
              <a:t>separate control path</a:t>
            </a:r>
            <a:r>
              <a:rPr lang="en-GB" dirty="0"/>
              <a:t>, so you only catch exceptions you care about - there’s no need to manually detect and return every error.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0196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8C126-1CF1-1C5D-0246-FD0ECDBE2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F43A52-9B91-D0C7-D8DC-CBAD765171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6FC82B-86CD-EBED-23F0-2D52A3D794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try</a:t>
            </a:r>
            <a:r>
              <a:rPr lang="en-GB" b="1" dirty="0"/>
              <a:t> block</a:t>
            </a:r>
            <a:r>
              <a:rPr lang="en-GB" dirty="0"/>
              <a:t> contains the code to be tested. If any part of that code, often a function call, </a:t>
            </a:r>
            <a:r>
              <a:rPr lang="en-GB" b="1" dirty="0"/>
              <a:t>raises an exception</a:t>
            </a:r>
            <a:r>
              <a:rPr lang="en-GB" dirty="0"/>
              <a:t>, it can be </a:t>
            </a:r>
            <a:r>
              <a:rPr lang="en-GB" b="1" dirty="0"/>
              <a:t>caught and handled</a:t>
            </a:r>
            <a:r>
              <a:rPr lang="en-GB" dirty="0"/>
              <a:t> in the corresponding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except</a:t>
            </a:r>
            <a:r>
              <a:rPr lang="en-GB" b="1" dirty="0"/>
              <a:t> block</a:t>
            </a:r>
            <a:r>
              <a:rPr lang="en-GB" dirty="0"/>
              <a:t>.</a:t>
            </a:r>
          </a:p>
          <a:p>
            <a:br>
              <a:rPr lang="en-GB" dirty="0"/>
            </a:br>
            <a:r>
              <a:rPr lang="en-GB" dirty="0"/>
              <a:t>If a list of exceptions is specified, the handler will only execute if the raised exception </a:t>
            </a:r>
            <a:r>
              <a:rPr lang="en-GB" b="1" dirty="0"/>
              <a:t>matches one in the list</a:t>
            </a:r>
            <a:r>
              <a:rPr lang="en-GB" dirty="0"/>
              <a:t>; otherwise, the </a:t>
            </a:r>
            <a:r>
              <a:rPr lang="en-GB" b="1" dirty="0"/>
              <a:t>stack is unwound</a:t>
            </a:r>
            <a:r>
              <a:rPr lang="en-GB" dirty="0"/>
              <a:t> until an appropriate handler is found.</a:t>
            </a:r>
          </a:p>
          <a:p>
            <a:endParaRPr lang="en-GB" dirty="0"/>
          </a:p>
          <a:p>
            <a:r>
              <a:rPr lang="en-GB" dirty="0"/>
              <a:t>Within the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except</a:t>
            </a:r>
            <a:r>
              <a:rPr lang="en-GB" b="1" dirty="0"/>
              <a:t> block</a:t>
            </a:r>
            <a:r>
              <a:rPr lang="en-GB" dirty="0"/>
              <a:t>, the raised exception can be accessed using the optional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en-GB" dirty="0"/>
              <a:t> clause. The </a:t>
            </a:r>
            <a:r>
              <a:rPr lang="en-GB" b="1" dirty="0"/>
              <a:t>exception object</a:t>
            </a:r>
            <a:r>
              <a:rPr lang="en-GB" dirty="0"/>
              <a:t> provides several useful attributes, which vary depending on its subclass.</a:t>
            </a:r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else</a:t>
            </a:r>
            <a:r>
              <a:rPr lang="en-GB" b="1" dirty="0"/>
              <a:t> block</a:t>
            </a:r>
            <a:r>
              <a:rPr lang="en-GB" dirty="0"/>
              <a:t> runs </a:t>
            </a:r>
            <a:r>
              <a:rPr lang="en-GB" b="1" dirty="0"/>
              <a:t>only if no exceptions occur</a:t>
            </a:r>
            <a:r>
              <a:rPr lang="en-GB" dirty="0"/>
              <a:t> in the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try</a:t>
            </a:r>
            <a:r>
              <a:rPr lang="en-GB" dirty="0"/>
              <a:t> block, while the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finally</a:t>
            </a:r>
            <a:r>
              <a:rPr lang="en-GB" b="1" dirty="0"/>
              <a:t> block</a:t>
            </a:r>
            <a:r>
              <a:rPr lang="en-GB" dirty="0"/>
              <a:t> is </a:t>
            </a:r>
            <a:r>
              <a:rPr lang="en-GB" b="1" dirty="0"/>
              <a:t>always executed</a:t>
            </a:r>
            <a:r>
              <a:rPr lang="en-GB" dirty="0"/>
              <a:t>, regardless of whether an exception was raised or handled (with a few specific exceptions discussed later).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E4E0B-ACE1-4EC3-D231-EF23E240EC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1099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Statements within a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try</a:t>
            </a:r>
            <a:r>
              <a:rPr lang="en-GB" b="1" dirty="0"/>
              <a:t> block,</a:t>
            </a:r>
            <a:r>
              <a:rPr lang="en-GB" dirty="0"/>
              <a:t> especially function calls, may raise </a:t>
            </a:r>
            <a:r>
              <a:rPr lang="en-GB" b="1" dirty="0"/>
              <a:t>different exceptions</a:t>
            </a:r>
            <a:r>
              <a:rPr lang="en-GB" dirty="0"/>
              <a:t> under varying conditions. In such cases, you can handle multiple exception types using </a:t>
            </a:r>
            <a:r>
              <a:rPr lang="en-GB" b="1" dirty="0"/>
              <a:t>separate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except</a:t>
            </a:r>
            <a:r>
              <a:rPr lang="en-GB" b="1" dirty="0"/>
              <a:t> clauses</a:t>
            </a:r>
            <a:r>
              <a:rPr lang="en-GB" dirty="0"/>
              <a:t>, similar to a </a:t>
            </a:r>
            <a:r>
              <a:rPr lang="en-GB" b="1" dirty="0"/>
              <a:t>case-style structure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Alternatively, if several exceptions should trigger the </a:t>
            </a:r>
            <a:r>
              <a:rPr lang="en-GB" b="1" dirty="0"/>
              <a:t>same handler</a:t>
            </a:r>
            <a:r>
              <a:rPr lang="en-GB" dirty="0"/>
              <a:t>, they can be grouped together in a </a:t>
            </a:r>
            <a:r>
              <a:rPr lang="en-GB" b="1" dirty="0"/>
              <a:t>tuple</a:t>
            </a:r>
            <a:r>
              <a:rPr lang="en-GB" dirty="0"/>
              <a:t> within a single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except</a:t>
            </a:r>
            <a:r>
              <a:rPr lang="en-GB" dirty="0"/>
              <a:t> statement.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8921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EE6BE-E8A3-A7D7-3FBA-D739AEA0F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A9E671-B3DE-684B-FDE3-22C899A939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480985-E02C-5C30-F43D-FE7098719C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Statements within a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try</a:t>
            </a:r>
            <a:r>
              <a:rPr lang="en-GB" b="1" dirty="0"/>
              <a:t> block,</a:t>
            </a:r>
            <a:r>
              <a:rPr lang="en-GB" dirty="0"/>
              <a:t> especially function calls, may raise </a:t>
            </a:r>
            <a:r>
              <a:rPr lang="en-GB" b="1" dirty="0"/>
              <a:t>different exceptions</a:t>
            </a:r>
            <a:r>
              <a:rPr lang="en-GB" dirty="0"/>
              <a:t> under varying conditions. In such cases, you can handle multiple exception types using </a:t>
            </a:r>
            <a:r>
              <a:rPr lang="en-GB" b="1" dirty="0"/>
              <a:t>separate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except</a:t>
            </a:r>
            <a:r>
              <a:rPr lang="en-GB" b="1" dirty="0"/>
              <a:t> clauses</a:t>
            </a:r>
            <a:r>
              <a:rPr lang="en-GB" dirty="0"/>
              <a:t>, similar to a </a:t>
            </a:r>
            <a:r>
              <a:rPr lang="en-GB" b="1" dirty="0"/>
              <a:t>case-style structure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Alternatively, if several exceptions should trigger the </a:t>
            </a:r>
            <a:r>
              <a:rPr lang="en-GB" b="1" dirty="0"/>
              <a:t>same handler</a:t>
            </a:r>
            <a:r>
              <a:rPr lang="en-GB" dirty="0"/>
              <a:t>, they can be grouped together in a </a:t>
            </a:r>
            <a:r>
              <a:rPr lang="en-GB" b="1" dirty="0"/>
              <a:t>tuple</a:t>
            </a:r>
            <a:r>
              <a:rPr lang="en-GB" dirty="0"/>
              <a:t> within a single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except</a:t>
            </a:r>
            <a:r>
              <a:rPr lang="en-GB" dirty="0"/>
              <a:t> statement.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42060-4F3E-6B88-8A25-C1410E7BF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1961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104.png"/><Relationship Id="rId1" Type="http://schemas.openxmlformats.org/officeDocument/2006/relationships/slideMaster" Target="../slideMasters/slideMaster16.xml"/><Relationship Id="rId5" Type="http://schemas.openxmlformats.org/officeDocument/2006/relationships/image" Target="../media/image31.png"/><Relationship Id="rId4" Type="http://schemas.openxmlformats.org/officeDocument/2006/relationships/image" Target="../media/image106.emf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7.png"/><Relationship Id="rId1" Type="http://schemas.openxmlformats.org/officeDocument/2006/relationships/slideMaster" Target="../slideMasters/slideMaster16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8.png"/><Relationship Id="rId1" Type="http://schemas.openxmlformats.org/officeDocument/2006/relationships/slideMaster" Target="../slideMasters/slideMaster16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6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9.png"/><Relationship Id="rId1" Type="http://schemas.openxmlformats.org/officeDocument/2006/relationships/slideMaster" Target="../slideMasters/slideMaster16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7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9.emf"/><Relationship Id="rId1" Type="http://schemas.openxmlformats.org/officeDocument/2006/relationships/slideMaster" Target="../slideMasters/slideMaster17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7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7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10.png"/><Relationship Id="rId1" Type="http://schemas.openxmlformats.org/officeDocument/2006/relationships/slideMaster" Target="../slideMasters/slideMaster17.xml"/><Relationship Id="rId5" Type="http://schemas.openxmlformats.org/officeDocument/2006/relationships/image" Target="../media/image31.png"/><Relationship Id="rId4" Type="http://schemas.openxmlformats.org/officeDocument/2006/relationships/image" Target="../media/image112.emf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3.png"/><Relationship Id="rId1" Type="http://schemas.openxmlformats.org/officeDocument/2006/relationships/slideMaster" Target="../slideMasters/slideMaster17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4.png"/><Relationship Id="rId1" Type="http://schemas.openxmlformats.org/officeDocument/2006/relationships/slideMaster" Target="../slideMasters/slideMaster17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7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5.png"/><Relationship Id="rId1" Type="http://schemas.openxmlformats.org/officeDocument/2006/relationships/slideMaster" Target="../slideMasters/slideMaster17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8.png"/><Relationship Id="rId1" Type="http://schemas.openxmlformats.org/officeDocument/2006/relationships/slideMaster" Target="../slideMasters/slideMaster17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8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9.emf"/><Relationship Id="rId1" Type="http://schemas.openxmlformats.org/officeDocument/2006/relationships/slideMaster" Target="../slideMasters/slideMaster18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8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8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image" Target="../media/image116.png"/><Relationship Id="rId1" Type="http://schemas.openxmlformats.org/officeDocument/2006/relationships/slideMaster" Target="../slideMasters/slideMaster18.xml"/><Relationship Id="rId5" Type="http://schemas.openxmlformats.org/officeDocument/2006/relationships/image" Target="../media/image31.png"/><Relationship Id="rId4" Type="http://schemas.openxmlformats.org/officeDocument/2006/relationships/image" Target="../media/image118.emf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9.png"/><Relationship Id="rId1" Type="http://schemas.openxmlformats.org/officeDocument/2006/relationships/slideMaster" Target="../slideMasters/slideMaster18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0.png"/><Relationship Id="rId1" Type="http://schemas.openxmlformats.org/officeDocument/2006/relationships/slideMaster" Target="../slideMasters/slideMaster18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8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1.png"/><Relationship Id="rId1" Type="http://schemas.openxmlformats.org/officeDocument/2006/relationships/slideMaster" Target="../slideMasters/slideMaster18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7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7" Type="http://schemas.openxmlformats.org/officeDocument/2006/relationships/image" Target="../media/image31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7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1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31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7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7" Type="http://schemas.openxmlformats.org/officeDocument/2006/relationships/image" Target="../media/image31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7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1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7" Type="http://schemas.openxmlformats.org/officeDocument/2006/relationships/image" Target="../media/image31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31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7" Type="http://schemas.openxmlformats.org/officeDocument/2006/relationships/image" Target="../media/image31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7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31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9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7" Type="http://schemas.openxmlformats.org/officeDocument/2006/relationships/image" Target="../media/image31.pn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7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31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64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64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64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64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64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64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77.emf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2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31.png"/><Relationship Id="rId4" Type="http://schemas.openxmlformats.org/officeDocument/2006/relationships/image" Target="../media/image82.emf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1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1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1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31.png"/><Relationship Id="rId4" Type="http://schemas.openxmlformats.org/officeDocument/2006/relationships/image" Target="../media/image88.emf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13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0.png"/><Relationship Id="rId1" Type="http://schemas.openxmlformats.org/officeDocument/2006/relationships/slideMaster" Target="../slideMasters/slideMaster1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1.png"/><Relationship Id="rId1" Type="http://schemas.openxmlformats.org/officeDocument/2006/relationships/slideMaster" Target="../slideMasters/slideMaster1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4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9.emf"/><Relationship Id="rId1" Type="http://schemas.openxmlformats.org/officeDocument/2006/relationships/slideMaster" Target="../slideMasters/slideMaster1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png"/><Relationship Id="rId1" Type="http://schemas.openxmlformats.org/officeDocument/2006/relationships/slideMaster" Target="../slideMasters/slideMaster14.xml"/><Relationship Id="rId5" Type="http://schemas.openxmlformats.org/officeDocument/2006/relationships/image" Target="../media/image31.png"/><Relationship Id="rId4" Type="http://schemas.openxmlformats.org/officeDocument/2006/relationships/image" Target="../media/image94.emf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1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1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7.png"/><Relationship Id="rId1" Type="http://schemas.openxmlformats.org/officeDocument/2006/relationships/slideMaster" Target="../slideMasters/slideMaster1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5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9.emf"/><Relationship Id="rId1" Type="http://schemas.openxmlformats.org/officeDocument/2006/relationships/slideMaster" Target="../slideMasters/slideMaster1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5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31.png"/><Relationship Id="rId4" Type="http://schemas.openxmlformats.org/officeDocument/2006/relationships/image" Target="../media/image100.emf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1.png"/><Relationship Id="rId1" Type="http://schemas.openxmlformats.org/officeDocument/2006/relationships/slideMaster" Target="../slideMasters/slideMaster15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2.png"/><Relationship Id="rId1" Type="http://schemas.openxmlformats.org/officeDocument/2006/relationships/slideMaster" Target="../slideMasters/slideMaster15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5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3.png"/><Relationship Id="rId1" Type="http://schemas.openxmlformats.org/officeDocument/2006/relationships/slideMaster" Target="../slideMasters/slideMaster1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6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9.emf"/><Relationship Id="rId1" Type="http://schemas.openxmlformats.org/officeDocument/2006/relationships/slideMaster" Target="../slideMasters/slideMaster16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0" name="Picture 9" descr="A person holding an orange paper&#10;&#10;Description automatically generated">
            <a:extLst>
              <a:ext uri="{FF2B5EF4-FFF2-40B4-BE49-F238E27FC236}">
                <a16:creationId xmlns:a16="http://schemas.microsoft.com/office/drawing/2014/main" id="{04697691-3082-2ECF-DAB8-FE29E8E66D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0" r="29534" b="1793"/>
          <a:stretch/>
        </p:blipFill>
        <p:spPr>
          <a:xfrm>
            <a:off x="6528390" y="0"/>
            <a:ext cx="5663609" cy="6849922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BB063737-2F86-8525-F652-A6EFEBA7FEC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73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717" y="4568506"/>
            <a:ext cx="4628886" cy="1406446"/>
            <a:chOff x="-1717" y="4568506"/>
            <a:chExt cx="4628886" cy="1406446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717" y="4568506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3713028" y="4568727"/>
              <a:ext cx="914141" cy="1401463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717" y="5379567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2" name="Graphic 31">
            <a:extLst>
              <a:ext uri="{FF2B5EF4-FFF2-40B4-BE49-F238E27FC236}">
                <a16:creationId xmlns:a16="http://schemas.microsoft.com/office/drawing/2014/main" id="{5C8847F9-D2EB-6F20-A295-4FF698D344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5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9F417E-049D-9F48-46F8-DD8F31C8E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2826E8-5ACA-BF47-3E86-1B0C693CA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9F0EF-0BC7-6322-F985-33B730695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1981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6A2FB5-0ABC-A1F1-BCBB-0E5B880F3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5530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81A4E5-3F16-939E-5F18-58B9992D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0935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30F107-C548-1F71-0328-0C05847A3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7652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6BC58F-7098-6ED6-8197-0183DE87C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8201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30461-FF09-AE3A-830B-60852F9A8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4766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BBDAFE-3463-2F49-E910-428222427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1860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DD92F-2C07-73B9-B390-73B004796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548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F8C62C48-B4FC-0C92-2FD2-2D4AACC4DD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D711B9-F295-7F9C-3A4F-1116B45B62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5278A0-C5E7-0F91-FA5D-B53388E5F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2766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64825-0C99-1A6F-72FE-EBD3B38B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61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several computer servers&#10;&#10;Description automatically generated">
            <a:extLst>
              <a:ext uri="{FF2B5EF4-FFF2-40B4-BE49-F238E27FC236}">
                <a16:creationId xmlns:a16="http://schemas.microsoft.com/office/drawing/2014/main" id="{1365843A-D3A2-68C3-FA59-BF1C30387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6" r="34271"/>
          <a:stretch/>
        </p:blipFill>
        <p:spPr>
          <a:xfrm flipH="1">
            <a:off x="6528390" y="-8077"/>
            <a:ext cx="5663610" cy="6857999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C018ED94-296F-A299-7ED4-3C09971138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507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C243CC-3824-5807-3C69-6EEB0749E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0F448F-030F-0DD7-92C5-68D5DB7D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02736-0B0C-97D2-6858-41E62A667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9571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FE57C0-8EB6-2F8A-9E5B-3DC9F8E1D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7228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E64E92-AD3E-BA76-4490-B706C44AC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7272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363842-446F-A21D-AB60-B1E5997B0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530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BBC7E-E4F7-506B-BF90-CAA82E820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7224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rang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81A4E5-3F16-939E-5F18-58B9992D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34393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DA6DA-A09B-E661-C701-83631A442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5224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6E4D2-0D65-2FC1-182E-9DA3C208A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2740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008DA0-5295-D75C-0FE0-632E0C11E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7985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6AB3388-802E-7B9B-7386-5AF80CDF16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73B3AC-AF7F-86D1-5DB4-7B53B835C9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49F0CE-684B-DB8B-145F-C329BD62D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814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3" name="Picture 12" descr="A person holding a computer&#10;&#10;Description automatically generated">
            <a:extLst>
              <a:ext uri="{FF2B5EF4-FFF2-40B4-BE49-F238E27FC236}">
                <a16:creationId xmlns:a16="http://schemas.microsoft.com/office/drawing/2014/main" id="{3DBF6694-ADC9-CF1B-7E41-5CC393D742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0" r="9965"/>
          <a:stretch/>
        </p:blipFill>
        <p:spPr>
          <a:xfrm>
            <a:off x="6528390" y="8080"/>
            <a:ext cx="5663610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D80056A1-E725-0E08-5E53-1A4A2E5944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4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E39C6B-D41F-5AD8-64AA-312B1C2E4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4270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CCA076-EDFD-D91F-15A9-688C5B091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43ED6A-BB5E-C793-4091-0F75D5BF6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8542B-692B-0B4A-EA75-7BC9459A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9012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F6843B-CBB4-1F01-0AEC-1BDA76C02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1813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084BB7-FD33-E999-BB00-95C0B46F3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3986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CA38A-68D0-CAE1-B333-86E612110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5073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EB1F4-036A-EB96-EB90-23B4F2887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92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phone&#10;&#10;Description automatically generated">
            <a:extLst>
              <a:ext uri="{FF2B5EF4-FFF2-40B4-BE49-F238E27FC236}">
                <a16:creationId xmlns:a16="http://schemas.microsoft.com/office/drawing/2014/main" id="{B6F286F0-CF25-9242-CA8B-50947E0F1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5" r="32973"/>
          <a:stretch/>
        </p:blipFill>
        <p:spPr>
          <a:xfrm>
            <a:off x="6528389" y="-8078"/>
            <a:ext cx="5663609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310BD961-9E37-8EB9-B7E8-04CD6B9EB8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73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tablet&#10;&#10;Description automatically generated">
            <a:extLst>
              <a:ext uri="{FF2B5EF4-FFF2-40B4-BE49-F238E27FC236}">
                <a16:creationId xmlns:a16="http://schemas.microsoft.com/office/drawing/2014/main" id="{05346C35-9053-75E7-9332-A8F5F094B7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5" r="18740"/>
          <a:stretch/>
        </p:blipFill>
        <p:spPr>
          <a:xfrm>
            <a:off x="6528389" y="0"/>
            <a:ext cx="5663610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A483892F-EC12-234A-C5F7-FDCB02131C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980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CC5C5D9A-DEE8-9D3C-2F3E-B017E0A73B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7" r="20636"/>
          <a:stretch/>
        </p:blipFill>
        <p:spPr>
          <a:xfrm>
            <a:off x="6528389" y="0"/>
            <a:ext cx="5663609" cy="6849922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32D9FE41-B19E-852D-BA6F-5F9A007A02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791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EA3BEE72-D69F-4C57-8C36-E16B90FA12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8" t="118" r="30236" b="-118"/>
          <a:stretch/>
        </p:blipFill>
        <p:spPr>
          <a:xfrm>
            <a:off x="6528389" y="0"/>
            <a:ext cx="5663610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D7E132BB-1E4B-9EA2-310F-C692470B4B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184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 up of blue and green lights&#10;&#10;Description automatically generated">
            <a:extLst>
              <a:ext uri="{FF2B5EF4-FFF2-40B4-BE49-F238E27FC236}">
                <a16:creationId xmlns:a16="http://schemas.microsoft.com/office/drawing/2014/main" id="{F8E64A01-3F05-46D1-5AB9-6A4A0F9D03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6" r="26433"/>
          <a:stretch/>
        </p:blipFill>
        <p:spPr>
          <a:xfrm>
            <a:off x="6528390" y="0"/>
            <a:ext cx="5663609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0ECF259C-0E0B-48AB-1EC4-607B6898FD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99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a glowing light&#10;&#10;Description automatically generated with medium confidence">
            <a:extLst>
              <a:ext uri="{FF2B5EF4-FFF2-40B4-BE49-F238E27FC236}">
                <a16:creationId xmlns:a16="http://schemas.microsoft.com/office/drawing/2014/main" id="{7BAE855E-A752-60D0-E9ED-0FB8FD70F4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4" r="9583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2DBA9F35-CECB-650F-5D86-909A608897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060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a phone screen&#10;&#10;Description automatically generated">
            <a:extLst>
              <a:ext uri="{FF2B5EF4-FFF2-40B4-BE49-F238E27FC236}">
                <a16:creationId xmlns:a16="http://schemas.microsoft.com/office/drawing/2014/main" id="{2FCC2020-9BCE-B380-D997-7AF9E48639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3" r="34691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DB6043E7-8AC0-87D2-0EDD-2A9C236D14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466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BD578162-5FB4-6C6D-006A-D95E9BA2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5" r="27171"/>
          <a:stretch/>
        </p:blipFill>
        <p:spPr>
          <a:xfrm>
            <a:off x="6528390" y="0"/>
            <a:ext cx="5663609" cy="6859064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9FE9E0C7-92E1-9F78-30DA-306EFEF750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26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using a tablet&#10;&#10;Description automatically generated">
            <a:extLst>
              <a:ext uri="{FF2B5EF4-FFF2-40B4-BE49-F238E27FC236}">
                <a16:creationId xmlns:a16="http://schemas.microsoft.com/office/drawing/2014/main" id="{D96FEE8A-27E9-4E15-B91F-DF409FABC0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6" r="30086"/>
          <a:stretch/>
        </p:blipFill>
        <p:spPr>
          <a:xfrm>
            <a:off x="6528390" y="8078"/>
            <a:ext cx="5663610" cy="6849922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4D1FA025-5494-6D69-4602-7D58423B6B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704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F0E0695-CF3F-D1A6-C4E9-F1386DF2C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820B1-460B-CED5-4276-F7555EDDA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400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FD157C-1701-012C-2143-58304C2ED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53FB1D-7147-7175-2301-9A982A22B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818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C151B74-EB6F-9AFD-2EC5-2EF8233F94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19F10-0030-A280-C60F-9390949FD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913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F89E57-3591-B84E-6B96-EE6D6BDEE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15EA2-D8AE-875F-3186-C2BF7E5CF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876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ellow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6CCD94-34DE-A1A1-0DEC-7DFFB268E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765112-0DF2-B84B-D0D9-C30E17558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703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99C53D5-D74F-E311-14C2-FF33D50EEE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775908-337F-DC07-66B3-5A29ABF6E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852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6678C-BBB8-E2CD-2746-334739B7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020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8AC4ED-0B1D-E186-9CC1-CFDE700FE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67F5A7-A415-A9D5-3D45-758CFBC0A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384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4A9EE8-D763-1D54-281A-A43A56826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56A60B-14C4-3781-7DB6-6C8556D49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156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and person standing in an office&#10;&#10;Description automatically generated">
            <a:extLst>
              <a:ext uri="{FF2B5EF4-FFF2-40B4-BE49-F238E27FC236}">
                <a16:creationId xmlns:a16="http://schemas.microsoft.com/office/drawing/2014/main" id="{5A656440-781D-FF89-A173-6F135D6EB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1" t="-118" r="18817" b="118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D65DBEE6-DA2B-7395-23D6-594C563E98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16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66E518E-8081-B0FA-5CE6-4B734506F3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377F7-FA6C-3189-3919-26F24021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303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DD08E-2738-D791-95F5-AE78203D4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5320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385113-3810-55CC-DB27-AD5BC390F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004292"/>
            <a:ext cx="8644107" cy="12876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7DF80-8493-E8A2-DECD-7B7B5B8DA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477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9916CD-90A1-FF43-E1B8-B3ABF230D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CFEEC-4B7F-7022-895F-E06BD3406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540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017D89E-7F98-466B-1ECF-0DCACC9D72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E77B0-4B1E-511D-0F0D-78CD221BD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469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427F16-56AA-8660-99AA-3DC3C7C73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36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2EF370-5E0E-5EE6-CAEF-1D97E6E4D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004292"/>
            <a:ext cx="8644107" cy="12876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76AA2-CDAB-8EA9-D7DB-D9BAC55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406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078DAC-ADB2-B52F-184B-4AF146A1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13DD3-9176-9111-23F5-7D0438703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060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6B135B3-80DE-7AA5-E21E-27110AC1BB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D3BDE-76AC-FEDA-C86F-41C70A931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83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C0ACBB-6FA2-D536-2638-9C1B6DA73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80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67CEBF45-943F-B807-5DB4-2E9C2442F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8" r="17522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92B1D2E0-2D6E-9937-F247-C68E605AF4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F3ED11-49A3-20B4-9C09-6BF243C5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1631E9-0814-ADAF-37AB-B73E226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423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9FA0E3-C708-C4AD-C240-1CB0A3D5F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AE2EC-2A58-8BCA-554D-8447C1796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429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9C447AA-7915-E46F-7EDC-E7768C31A9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6026F-5C4E-B773-F7E9-E105A7498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293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6D193-E0F3-C5EE-426A-223C019EA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308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470492-A452-5967-A4DB-00DE6F30F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1C207-1E24-B037-757E-557C4EFE8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620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/W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B35C63-60D9-1EAC-6331-8E517546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E6FF98-31BC-61CD-7F2D-701389EBC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663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D167376-35B7-6763-3D3E-1484DEFF51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62998-6A9D-03BB-6435-016CD8D76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119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CB8AC4-8FA7-1339-524D-543C52D81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852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900B100-2687-1806-91A0-1745BAAE2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3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136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Yello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85F22E-218E-4306-C170-579CCBF0B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56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10FDA179-75B5-61CF-9CC0-8277D61F4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r="22465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5" name="Picture 4" descr="QA logo">
            <a:extLst>
              <a:ext uri="{FF2B5EF4-FFF2-40B4-BE49-F238E27FC236}">
                <a16:creationId xmlns:a16="http://schemas.microsoft.com/office/drawing/2014/main" id="{891A990A-F863-5E76-6DCF-AC2BCEF0224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9359" r="25718" b="31153"/>
          <a:stretch/>
        </p:blipFill>
        <p:spPr>
          <a:xfrm>
            <a:off x="404447" y="5029773"/>
            <a:ext cx="2497016" cy="12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10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ed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217865-0F45-7305-80EA-583FC4204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503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urpl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0B8D50-2C63-2F2E-599F-E921BF1F7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45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rang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C7FB40-8E4C-9F3C-39E4-77F63BEB7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858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een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CAA40E-1785-77D1-B497-23C4B7D0F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0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/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CB853B-6666-2B54-6421-F982E0932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6B79A-062B-09A4-399F-9A4F4ABCA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7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49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F0620-6E87-D078-F005-280481B46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307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8961C-132F-4F5B-9513-3BEEB7EC7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7202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C30AB-4BD7-1BEE-D547-04278C77F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9111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A4A0AF7-E60F-D26C-223A-64972B7030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784AA55-C870-2115-4570-2D8A771D8E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E9731A-D775-7881-2ADE-9A501C246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2205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A10433-18F2-F019-2A4C-866AA14A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61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5498884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022282-7C40-5A57-692E-44D409C5B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0" cy="881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CAA29C-63B0-9448-5C14-96920038F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2344C5-2C6A-6968-FC4F-D7A4F001B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208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AB0FA7-2EA8-46CD-3DD8-9A8AB8645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121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AA4DE-F380-3C2D-4A19-3FFC6A6A4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5427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9219E7-A5DF-DCFC-ECD4-D3B7C5883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5133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707AA-EFC2-FC0D-980D-5A04483F5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0488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9CFEDB-1653-0EED-46D8-475B98465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1915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3730F2-6DEC-D896-1430-33605078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4784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2A2D6B-ABC5-BCE1-3725-0A105BCE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6875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image+text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302858F-B20D-C124-765A-91E5E5C49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DA1C70-139A-A7C6-8271-6F38BBB4B9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080A5B11-85BD-B494-600D-3402BBF9D8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0EA56FB2-667C-DAC6-0BC5-0F43E110DB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FD56FE-21A4-046E-1FD0-FA742B410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6614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8B625F-2939-0076-EE39-F5E9774F0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19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2141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EB9C0-B1BF-F2F0-CFBD-DBAA3B7E8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1BCE8B-B415-2BED-F4E1-46E84CF60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6D993C-5A39-AF81-154F-95170C32D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9838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6264FC-E45E-4A65-ECA6-F6E6C78FF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063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BBE13A-E1A6-9F15-F402-BD17E7192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5521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86B467-B6E6-07FD-82C2-C8A720A2F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0269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0924B-6CC7-5CA4-2459-E85A3EB99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8021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174DD2-79E4-DA24-0FFC-AA922A467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4207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CA14C3-7ED5-46A2-17DF-41AE41BFC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0891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1A2384-AB6C-1FB5-35F0-9F0E3D0A4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0811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5E7C4392-7068-04E6-20E1-4BBCA1386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F91432-260F-83D5-486C-E3B551E2AC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FEABEF-5D6F-38BC-0E0A-DA96D971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40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063FAD-08EF-BC2C-950C-16B3F0DE1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26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1">
            <a:extLst>
              <a:ext uri="{FF2B5EF4-FFF2-40B4-BE49-F238E27FC236}">
                <a16:creationId xmlns:a16="http://schemas.microsoft.com/office/drawing/2014/main" id="{2A02FDDF-39B0-4BEE-DB78-8468DCBC90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88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96FEF6-B591-9B6F-F783-763A926B7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DEBD8F-B578-3E5F-0F06-19261497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EE01A-23C2-F8D5-2384-023AC8FA9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8582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256DBB-84CC-C614-857B-C35C00C4A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9890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5CAE40-06A7-714E-722E-1EB095B8F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833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B6BAC1-D792-8826-2337-B6A97D9A6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918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F8BED-FE48-CDF0-DEFB-8F7954964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4434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AF83E-84C1-EB63-2AE6-A697F4B23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9755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F038F-3F25-E2F9-C87A-21E6BA03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4167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58DBC-ECFC-992C-B787-CF026CF7F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3744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3EADF05-6147-C359-65E0-0B6C167D1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3EF1E2-21DA-1F1B-ED20-1E0CA14008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F1A10E-9321-C019-89DF-4455D5219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3197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63F0D2-F250-3107-1483-DBDD26CD5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55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368256"/>
            <a:ext cx="11516239" cy="49553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6992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3940" userDrawn="1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10531E-8BB5-02D6-AFEC-E5A33795F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DA6B95-D3C8-78E5-07B4-FD97F67B4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27BC2-2F18-5323-A182-B58E5988F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2723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4599EA-33A9-714A-71F9-C9917BED5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5707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D66C63-7725-D0B5-A2BA-B83166EDE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30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25625-45A1-4974-9E2F-ACF14579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5123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74466-2D86-293F-6B05-5E0EFB384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9535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780B5-8449-24E7-03B6-02AD7F4C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0066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824F45-9A75-4C9D-D15D-D057CCC9F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7268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E87028-CAF7-F5B7-4CB1-0D4C0319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0615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55AB4C9-59BC-E224-FFFD-9DB88A07D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352A76-8A6F-211C-DD74-EAF5EB388B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754DA5-0BF1-D01C-3093-2696272D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8898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B01192-B93C-B441-2C51-0090D4461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32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47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1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image" Target="../media/image78.png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theme" Target="../theme/theme12.xml"/><Relationship Id="rId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image" Target="../media/image78.png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theme" Target="../theme/theme13.xml"/><Relationship Id="rId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image" Target="../media/image78.png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theme" Target="../theme/theme14.xml"/><Relationship Id="rId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image" Target="../media/image78.png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theme" Target="../theme/theme1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image" Target="../media/image78.png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theme" Target="../theme/theme16.xml"/><Relationship Id="rId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image" Target="../media/image78.png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12" Type="http://schemas.openxmlformats.org/officeDocument/2006/relationships/image" Target="../media/image78.png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1" Type="http://schemas.openxmlformats.org/officeDocument/2006/relationships/theme" Target="../theme/theme18.xml"/><Relationship Id="rId5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31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3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39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71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945" r:id="rId3"/>
    <p:sldLayoutId id="2147483946" r:id="rId4"/>
    <p:sldLayoutId id="2147483947" r:id="rId5"/>
    <p:sldLayoutId id="2147483969" r:id="rId6"/>
    <p:sldLayoutId id="2147483970" r:id="rId7"/>
    <p:sldLayoutId id="2147483971" r:id="rId8"/>
    <p:sldLayoutId id="2147483972" r:id="rId9"/>
    <p:sldLayoutId id="2147483973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1A65CA8-5BB4-DFA0-8A0E-3A949EA0C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76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850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334A430-5193-9483-EEDE-569F4A32A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866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97" r:id="rId2"/>
    <p:sldLayoutId id="2147483780" r:id="rId3"/>
    <p:sldLayoutId id="2147483781" r:id="rId4"/>
    <p:sldLayoutId id="2147483798" r:id="rId5"/>
    <p:sldLayoutId id="2147483872" r:id="rId6"/>
    <p:sldLayoutId id="2147483786" r:id="rId7"/>
    <p:sldLayoutId id="2147483788" r:id="rId8"/>
    <p:sldLayoutId id="2147483873" r:id="rId9"/>
    <p:sldLayoutId id="2147483796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48A3F5E-1236-23F6-5236-3FAD012CB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537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59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683F0D5-4147-71E2-B2A7-09736BD6E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251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A4E335-689A-BB63-649D-BD74FAB55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56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B5B76A2-CDFA-15D4-392F-10D970EB1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428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F2D64E5-DE40-8B2B-7400-731C8C1F4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503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7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53B8D01-33E2-B6D7-43AD-647436D96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7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758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8" r:id="rId2"/>
    <p:sldLayoutId id="2147483949" r:id="rId3"/>
    <p:sldLayoutId id="2147483950" r:id="rId4"/>
    <p:sldLayoutId id="2147483951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2784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52" r:id="rId2"/>
    <p:sldLayoutId id="2147483953" r:id="rId3"/>
    <p:sldLayoutId id="2147483954" r:id="rId4"/>
    <p:sldLayoutId id="214748395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9E6C933-849E-D531-8666-AFFDFC273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00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18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ED5C4A7-22D0-5703-65B8-A62DB416F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64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ED5C4A7-22D0-5703-65B8-A62DB416F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983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>
          <p15:clr>
            <a:srgbClr val="F26B43"/>
          </p15:clr>
        </p15:guide>
        <p15:guide id="2" pos="325">
          <p15:clr>
            <a:srgbClr val="F26B43"/>
          </p15:clr>
        </p15:guide>
        <p15:guide id="3" pos="2434">
          <p15:clr>
            <a:srgbClr val="F26B43"/>
          </p15:clr>
        </p15:guide>
        <p15:guide id="4" pos="2774">
          <p15:clr>
            <a:srgbClr val="F26B43"/>
          </p15:clr>
        </p15:guide>
        <p15:guide id="5" pos="4906">
          <p15:clr>
            <a:srgbClr val="F26B43"/>
          </p15:clr>
        </p15:guide>
        <p15:guide id="6" pos="5246">
          <p15:clr>
            <a:srgbClr val="F26B43"/>
          </p15:clr>
        </p15:guide>
        <p15:guide id="7" pos="7355">
          <p15:clr>
            <a:srgbClr val="F26B43"/>
          </p15:clr>
        </p15:guide>
        <p15:guide id="8" orient="horz" pos="3997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B122B33-34E2-5136-FF4A-FA5FE3E3F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71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53E3A18-3A37-116C-BF27-26E10EC6B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46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AA0C5C5-AADE-41B3-D901-52B7632D9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9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7" Type="http://schemas.openxmlformats.org/officeDocument/2006/relationships/image" Target="../media/image12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7.xml"/><Relationship Id="rId6" Type="http://schemas.openxmlformats.org/officeDocument/2006/relationships/image" Target="../media/image126.emf"/><Relationship Id="rId5" Type="http://schemas.openxmlformats.org/officeDocument/2006/relationships/image" Target="../media/image125.emf"/><Relationship Id="rId4" Type="http://schemas.openxmlformats.org/officeDocument/2006/relationships/image" Target="../media/image124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004050"/>
                </a:solidFill>
              </a:rPr>
              <a:t>Module 12 – Error Handling and Exceptions</a:t>
            </a:r>
            <a:endParaRPr lang="en-US" dirty="0">
              <a:solidFill>
                <a:srgbClr val="004050"/>
              </a:solidFill>
              <a:latin typeface="Arial" charset="0"/>
              <a:cs typeface="Arial" charset="0"/>
            </a:endParaRPr>
          </a:p>
        </p:txBody>
      </p:sp>
      <p:sp>
        <p:nvSpPr>
          <p:cNvPr id="4099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sz="2400" b="1" dirty="0">
              <a:solidFill>
                <a:srgbClr val="004050"/>
              </a:solidFill>
              <a:latin typeface="Arial" charset="0"/>
              <a:cs typeface="Arial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64EF9C0-52F2-C738-D1C6-95155B251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678819"/>
              </p:ext>
            </p:extLst>
          </p:nvPr>
        </p:nvGraphicFramePr>
        <p:xfrm>
          <a:off x="473406" y="3563560"/>
          <a:ext cx="477140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1406">
                  <a:extLst>
                    <a:ext uri="{9D8B030D-6E8A-4147-A177-3AD203B41FA5}">
                      <a16:colId xmlns:a16="http://schemas.microsoft.com/office/drawing/2014/main" val="29611666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aseline="0" dirty="0">
                          <a:solidFill>
                            <a:schemeClr val="tx1"/>
                          </a:solidFill>
                        </a:rPr>
                        <a:t>12: Error Handling and Exceptions</a:t>
                      </a:r>
                      <a:endParaRPr lang="en-GB" sz="18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69CC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260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13: Testing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274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800" baseline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429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0435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08196-76EB-827A-5863-D5A678F6C6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Working with Exception Objects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9C70B4-B8E3-9099-CD52-0EB8DDFB4E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9583998" cy="4348715"/>
          </a:xfrm>
        </p:spPr>
        <p:txBody>
          <a:bodyPr/>
          <a:lstStyle/>
          <a:p>
            <a:r>
              <a:rPr lang="en-GB" b="1" dirty="0"/>
              <a:t>Each exception object includes an </a:t>
            </a:r>
            <a:r>
              <a:rPr lang="en-GB" b="1" dirty="0" err="1"/>
              <a:t>args</a:t>
            </a:r>
            <a:r>
              <a:rPr lang="en-GB" b="1" dirty="0"/>
              <a:t> attribute: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Stored as a tuple containing details about the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number and meaning of the elements vary between exception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Some exceptions also provide additional named attributes, e.g.,  filename and </a:t>
            </a:r>
            <a:r>
              <a:rPr lang="en-GB" dirty="0" err="1"/>
              <a:t>errno</a:t>
            </a:r>
            <a:endParaRPr lang="en-GB" dirty="0"/>
          </a:p>
          <a:p>
            <a:pPr marL="971550" lvl="1" indent="-285750"/>
            <a:endParaRPr lang="en-GB" dirty="0"/>
          </a:p>
          <a:p>
            <a:pPr marL="0" lvl="1" indent="0">
              <a:buNone/>
            </a:pPr>
            <a:r>
              <a:rPr lang="en-GB" b="1" dirty="0"/>
              <a:t>Accessing the Exception Object using ‘as’ clause</a:t>
            </a:r>
            <a:r>
              <a:rPr lang="en-GB" dirty="0"/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1967DE-EA82-CCEE-45D8-C57D108A4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FF7F800E-9901-4631-D27F-E72A861FF8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988" y="3930141"/>
            <a:ext cx="9180932" cy="1764586"/>
          </a:xfrm>
          <a:prstGeom prst="rect">
            <a:avLst/>
          </a:prstGeom>
          <a:solidFill>
            <a:schemeClr val="tx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import sys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try: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f = open("foo")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except </a:t>
            </a:r>
            <a:r>
              <a:rPr lang="en-GB" sz="1800" b="1" dirty="0" err="1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FileNotFoundError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as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chemeClr val="accent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err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print("Could not open", </a:t>
            </a:r>
            <a:r>
              <a:rPr lang="en-GB" sz="1800" b="1" dirty="0" err="1">
                <a:solidFill>
                  <a:schemeClr val="accent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err.filename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lang="en-GB" sz="1800" b="1" dirty="0" err="1">
                <a:solidFill>
                  <a:schemeClr val="accent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err.args</a:t>
            </a:r>
            <a:r>
              <a:rPr lang="en-GB" sz="1800" b="1" dirty="0">
                <a:solidFill>
                  <a:schemeClr val="accent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[1]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file=</a:t>
            </a:r>
            <a:r>
              <a:rPr lang="en-GB" sz="1800" b="1" dirty="0" err="1">
                <a:solidFill>
                  <a:schemeClr val="accent4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sys.stderr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print("Exception arguments:", </a:t>
            </a:r>
            <a:r>
              <a:rPr lang="en-GB" sz="1800" b="1" dirty="0" err="1">
                <a:solidFill>
                  <a:schemeClr val="accent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err.args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file=</a:t>
            </a:r>
            <a:r>
              <a:rPr lang="en-GB" sz="1800" b="1" dirty="0" err="1">
                <a:solidFill>
                  <a:schemeClr val="accent4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sys.stderr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" name="Text Box 9">
            <a:extLst>
              <a:ext uri="{FF2B5EF4-FFF2-40B4-BE49-F238E27FC236}">
                <a16:creationId xmlns:a16="http://schemas.microsoft.com/office/drawing/2014/main" id="{F2AD9B74-45F0-0FD6-193A-509259784B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5196" y="5711940"/>
            <a:ext cx="6722724" cy="5847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Could not open foo No such file or directory</a:t>
            </a:r>
          </a:p>
          <a:p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Exception arguments: (2, 'No such file or directory')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58B64C-0750-26A2-6121-5344ACA4FE5A}"/>
              </a:ext>
            </a:extLst>
          </p:cNvPr>
          <p:cNvSpPr txBox="1"/>
          <p:nvPr/>
        </p:nvSpPr>
        <p:spPr>
          <a:xfrm>
            <a:off x="10344390" y="5057284"/>
            <a:ext cx="17438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Errors to stderr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580E971-FB67-A98F-DB87-D0C7C1F9A5AB}"/>
              </a:ext>
            </a:extLst>
          </p:cNvPr>
          <p:cNvSpPr/>
          <p:nvPr/>
        </p:nvSpPr>
        <p:spPr>
          <a:xfrm>
            <a:off x="8436630" y="5107876"/>
            <a:ext cx="1291570" cy="266402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Line 11">
            <a:extLst>
              <a:ext uri="{FF2B5EF4-FFF2-40B4-BE49-F238E27FC236}">
                <a16:creationId xmlns:a16="http://schemas.microsoft.com/office/drawing/2014/main" id="{1419B4E9-8A43-B42C-EAE9-8E10EBC188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824085" y="5247639"/>
            <a:ext cx="520305" cy="4445"/>
          </a:xfrm>
          <a:prstGeom prst="line">
            <a:avLst/>
          </a:prstGeom>
          <a:noFill/>
          <a:ln w="19050">
            <a:solidFill>
              <a:schemeClr val="accent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237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7786C2-1BFE-DBF2-E6C2-D4A11DAC04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Role of the finally block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E33D541-11C6-FC6A-5DFA-30DF1F2CC7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463040"/>
            <a:ext cx="8773230" cy="4618783"/>
          </a:xfrm>
        </p:spPr>
        <p:txBody>
          <a:bodyPr/>
          <a:lstStyle/>
          <a:p>
            <a:r>
              <a:rPr lang="en-GB" b="1" dirty="0"/>
              <a:t>The finally block is (almost) always executed:*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Runs whether or not an exception occurs.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Used for cleanup tasks, such as closing files or releasing resources.</a:t>
            </a:r>
          </a:p>
          <a:p>
            <a:pPr marL="971550" lvl="1" indent="-285750"/>
            <a:r>
              <a:rPr lang="en-GB" dirty="0"/>
              <a:t>The only exception: a call to </a:t>
            </a:r>
            <a:r>
              <a:rPr lang="en-GB" dirty="0" err="1"/>
              <a:t>os</a:t>
            </a:r>
            <a:r>
              <a:rPr lang="en-GB" dirty="0"/>
              <a:t>._exit() inside the try block bypasses finally.</a:t>
            </a:r>
          </a:p>
          <a:p>
            <a:r>
              <a:rPr lang="en-GB" b="1" dirty="0"/>
              <a:t>The finally block executes before the stack is unwound.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A01B2-3486-5378-13AB-F6D213AF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9A991E-714D-C27E-AE3D-EB2062F7D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5468" y="237745"/>
            <a:ext cx="2356532" cy="6620256"/>
          </a:xfrm>
          <a:prstGeom prst="rect">
            <a:avLst/>
          </a:prstGeom>
        </p:spPr>
      </p:pic>
      <p:sp>
        <p:nvSpPr>
          <p:cNvPr id="9" name="Text Box 4">
            <a:extLst>
              <a:ext uri="{FF2B5EF4-FFF2-40B4-BE49-F238E27FC236}">
                <a16:creationId xmlns:a16="http://schemas.microsoft.com/office/drawing/2014/main" id="{3048E38D-433C-64C1-8101-DE5A9521B6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018" y="3335456"/>
            <a:ext cx="6731784" cy="2872581"/>
          </a:xfrm>
          <a:prstGeom prst="rect">
            <a:avLst/>
          </a:prstGeom>
          <a:solidFill>
            <a:schemeClr val="tx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def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my_func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try: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f = open("foo")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1800" b="1" dirty="0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finally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print("Finally block", file=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sys.stderr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try: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my_func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except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OSError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print("An OS error occurred", file=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sys.stderr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0D92F934-664F-D46B-932E-69841BC8C0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6602" y="6208037"/>
            <a:ext cx="2743200" cy="5847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Finally block</a:t>
            </a:r>
          </a:p>
          <a:p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An OS error occurred</a:t>
            </a:r>
          </a:p>
        </p:txBody>
      </p:sp>
    </p:spTree>
    <p:extLst>
      <p:ext uri="{BB962C8B-B14F-4D97-AF65-F5344CB8AC3E}">
        <p14:creationId xmlns:p14="http://schemas.microsoft.com/office/powerpoint/2010/main" val="3225506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96C2E-D01F-7DC2-7E5D-5F04508DA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Order of Execution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AAC9EF-C96C-0909-EE76-DC27DBBA3B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0" y="1378888"/>
            <a:ext cx="8358703" cy="441562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Either the </a:t>
            </a:r>
            <a:r>
              <a:rPr lang="en-GB" b="1" dirty="0">
                <a:solidFill>
                  <a:schemeClr val="accent2"/>
                </a:solidFill>
              </a:rPr>
              <a:t>except block</a:t>
            </a:r>
            <a:r>
              <a:rPr lang="en-GB" dirty="0">
                <a:solidFill>
                  <a:schemeClr val="accent2"/>
                </a:solidFill>
              </a:rPr>
              <a:t> </a:t>
            </a:r>
            <a:r>
              <a:rPr lang="en-GB" dirty="0"/>
              <a:t>or the </a:t>
            </a:r>
            <a:r>
              <a:rPr lang="en-GB" b="1" dirty="0">
                <a:solidFill>
                  <a:schemeClr val="accent2"/>
                </a:solidFill>
              </a:rPr>
              <a:t>else block </a:t>
            </a:r>
            <a:r>
              <a:rPr lang="en-GB" dirty="0"/>
              <a:t>is executed before the </a:t>
            </a:r>
            <a:r>
              <a:rPr lang="en-GB" b="1" dirty="0">
                <a:solidFill>
                  <a:schemeClr val="accent3"/>
                </a:solidFill>
              </a:rPr>
              <a:t>finally block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7EEDE-4368-993F-8774-30780A670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233CCAE2-9E74-137A-EF9B-7E5B112923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2178" y="1733108"/>
            <a:ext cx="6955376" cy="4534575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def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my_func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try: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f = open("foo")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except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FileNotFoundError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as err: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print(err)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else: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print("Everything is OK")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finally: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print("Finally block", file=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sys.stderr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try: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my_func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except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OSError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:   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print("An OS error occurred", file=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sys.stderr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  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print("We are all done")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15AF6A-2421-916D-57C6-66FC03A85A14}"/>
              </a:ext>
            </a:extLst>
          </p:cNvPr>
          <p:cNvSpPr txBox="1"/>
          <p:nvPr/>
        </p:nvSpPr>
        <p:spPr>
          <a:xfrm>
            <a:off x="8443002" y="2265224"/>
            <a:ext cx="198743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Execute try block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AB6538-3E4A-F6C9-A87F-ACB75BBEE50E}"/>
              </a:ext>
            </a:extLst>
          </p:cNvPr>
          <p:cNvSpPr txBox="1"/>
          <p:nvPr/>
        </p:nvSpPr>
        <p:spPr>
          <a:xfrm>
            <a:off x="8442999" y="2845987"/>
            <a:ext cx="2997697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Execute if exception raised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530C16-BEAD-E533-53B4-9FBF12A6298E}"/>
              </a:ext>
            </a:extLst>
          </p:cNvPr>
          <p:cNvSpPr txBox="1"/>
          <p:nvPr/>
        </p:nvSpPr>
        <p:spPr>
          <a:xfrm>
            <a:off x="8443000" y="3381075"/>
            <a:ext cx="3501854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dirty="0"/>
              <a:t>Execute if exception NOT raised</a:t>
            </a:r>
          </a:p>
        </p:txBody>
      </p:sp>
      <p:sp>
        <p:nvSpPr>
          <p:cNvPr id="13" name="Line 11">
            <a:extLst>
              <a:ext uri="{FF2B5EF4-FFF2-40B4-BE49-F238E27FC236}">
                <a16:creationId xmlns:a16="http://schemas.microsoft.com/office/drawing/2014/main" id="{9A08962A-9EC8-B850-FA57-E1B8C0881F2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14797" y="2443317"/>
            <a:ext cx="3406143" cy="5243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B597628-62DF-9DA4-B974-96A988E2548C}"/>
              </a:ext>
            </a:extLst>
          </p:cNvPr>
          <p:cNvSpPr/>
          <p:nvPr/>
        </p:nvSpPr>
        <p:spPr>
          <a:xfrm>
            <a:off x="2151781" y="2888587"/>
            <a:ext cx="1338180" cy="279264"/>
          </a:xfrm>
          <a:prstGeom prst="roundRect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Line 11">
            <a:extLst>
              <a:ext uri="{FF2B5EF4-FFF2-40B4-BE49-F238E27FC236}">
                <a16:creationId xmlns:a16="http://schemas.microsoft.com/office/drawing/2014/main" id="{E5DC80B5-190D-A66C-2448-0C9D121CBA7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11270" y="3026659"/>
            <a:ext cx="3989349" cy="11708"/>
          </a:xfrm>
          <a:prstGeom prst="line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2CD094A-881B-57C6-142F-3E368CD3C5EF}"/>
              </a:ext>
            </a:extLst>
          </p:cNvPr>
          <p:cNvSpPr/>
          <p:nvPr/>
        </p:nvSpPr>
        <p:spPr>
          <a:xfrm>
            <a:off x="2151780" y="3434452"/>
            <a:ext cx="3205080" cy="288360"/>
          </a:xfrm>
          <a:prstGeom prst="roundRect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Line 11">
            <a:extLst>
              <a:ext uri="{FF2B5EF4-FFF2-40B4-BE49-F238E27FC236}">
                <a16:creationId xmlns:a16="http://schemas.microsoft.com/office/drawing/2014/main" id="{40C9B84C-0EA5-C284-8AEF-08F15440AE2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407147" y="3581712"/>
            <a:ext cx="2093471" cy="3238"/>
          </a:xfrm>
          <a:prstGeom prst="line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007754D-52E8-16C3-B822-D88F9D1111A2}"/>
              </a:ext>
            </a:extLst>
          </p:cNvPr>
          <p:cNvSpPr/>
          <p:nvPr/>
        </p:nvSpPr>
        <p:spPr>
          <a:xfrm>
            <a:off x="2151780" y="2315634"/>
            <a:ext cx="1963020" cy="279264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A090B-4B1E-4EE0-E4BB-463D772508D3}"/>
              </a:ext>
            </a:extLst>
          </p:cNvPr>
          <p:cNvSpPr txBox="1"/>
          <p:nvPr/>
        </p:nvSpPr>
        <p:spPr>
          <a:xfrm>
            <a:off x="8462856" y="3939670"/>
            <a:ext cx="185327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Always execute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25403FA-DAB0-EE1F-D8A3-8E2E451946E2}"/>
              </a:ext>
            </a:extLst>
          </p:cNvPr>
          <p:cNvSpPr/>
          <p:nvPr/>
        </p:nvSpPr>
        <p:spPr>
          <a:xfrm>
            <a:off x="2151780" y="3982427"/>
            <a:ext cx="4970380" cy="286594"/>
          </a:xfrm>
          <a:prstGeom prst="roundRect">
            <a:avLst/>
          </a:prstGeom>
          <a:noFill/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Line 11">
            <a:extLst>
              <a:ext uri="{FF2B5EF4-FFF2-40B4-BE49-F238E27FC236}">
                <a16:creationId xmlns:a16="http://schemas.microsoft.com/office/drawing/2014/main" id="{6567320C-A7F8-4882-5149-03B3D848FA0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984414" y="4129628"/>
            <a:ext cx="478441" cy="1"/>
          </a:xfrm>
          <a:prstGeom prst="line">
            <a:avLst/>
          </a:prstGeom>
          <a:noFill/>
          <a:ln w="19050">
            <a:solidFill>
              <a:schemeClr val="accent3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A1E7451-8E1B-B6E3-475C-01887D201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751" y="2165241"/>
            <a:ext cx="556157" cy="55615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EC1DF14-6529-C188-6D5C-8739AF997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895" y="2748256"/>
            <a:ext cx="573842" cy="57384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5877DE2-493B-F995-64C1-F2B189B87D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8817" y="3849159"/>
            <a:ext cx="573841" cy="5738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B2344F0-6AE9-80CE-4ACA-6336DEA5CF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6896" y="5196280"/>
            <a:ext cx="573841" cy="5738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0FB7987-9F1E-846A-FB5B-013FA7DBFE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6750" y="5752702"/>
            <a:ext cx="575038" cy="57503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3B2A66-1803-2130-9539-04634673C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3175" y="3277338"/>
            <a:ext cx="573842" cy="573842"/>
          </a:xfrm>
          <a:prstGeom prst="rect">
            <a:avLst/>
          </a:prstGeom>
        </p:spPr>
      </p:pic>
      <p:sp>
        <p:nvSpPr>
          <p:cNvPr id="32" name="Line 11">
            <a:extLst>
              <a:ext uri="{FF2B5EF4-FFF2-40B4-BE49-F238E27FC236}">
                <a16:creationId xmlns:a16="http://schemas.microsoft.com/office/drawing/2014/main" id="{27038D56-3A33-B56F-A318-9C8ECD51124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005150" y="3582006"/>
            <a:ext cx="424130" cy="2749"/>
          </a:xfrm>
          <a:prstGeom prst="line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33" name="Line 11">
            <a:extLst>
              <a:ext uri="{FF2B5EF4-FFF2-40B4-BE49-F238E27FC236}">
                <a16:creationId xmlns:a16="http://schemas.microsoft.com/office/drawing/2014/main" id="{C26CC869-8A16-ECBA-6B07-1744D27438E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027017" y="3035619"/>
            <a:ext cx="415980" cy="2749"/>
          </a:xfrm>
          <a:prstGeom prst="line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34" name="Line 11">
            <a:extLst>
              <a:ext uri="{FF2B5EF4-FFF2-40B4-BE49-F238E27FC236}">
                <a16:creationId xmlns:a16="http://schemas.microsoft.com/office/drawing/2014/main" id="{BA5CB82F-EC49-0E61-22C0-4EA5E6B3C10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016384" y="2446685"/>
            <a:ext cx="415979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35" name="Line 11">
            <a:extLst>
              <a:ext uri="{FF2B5EF4-FFF2-40B4-BE49-F238E27FC236}">
                <a16:creationId xmlns:a16="http://schemas.microsoft.com/office/drawing/2014/main" id="{D54D7B05-5487-A843-58E4-EE6F1D7300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19961" y="4136148"/>
            <a:ext cx="356789" cy="0"/>
          </a:xfrm>
          <a:prstGeom prst="line">
            <a:avLst/>
          </a:prstGeom>
          <a:noFill/>
          <a:ln w="19050">
            <a:solidFill>
              <a:schemeClr val="accent3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DC2B09-0443-0454-308C-5E22A86C90F1}"/>
              </a:ext>
            </a:extLst>
          </p:cNvPr>
          <p:cNvSpPr txBox="1"/>
          <p:nvPr/>
        </p:nvSpPr>
        <p:spPr>
          <a:xfrm>
            <a:off x="8443000" y="5297243"/>
            <a:ext cx="350185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dirty="0"/>
              <a:t>Execute if exception was raised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E5E6178-3C31-B838-D4DA-B2AF5229AE37}"/>
              </a:ext>
            </a:extLst>
          </p:cNvPr>
          <p:cNvSpPr/>
          <p:nvPr/>
        </p:nvSpPr>
        <p:spPr>
          <a:xfrm>
            <a:off x="1669770" y="5354840"/>
            <a:ext cx="5781736" cy="288360"/>
          </a:xfrm>
          <a:prstGeom prst="round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F1A127-06CD-7691-3F27-C3C97C1845B0}"/>
              </a:ext>
            </a:extLst>
          </p:cNvPr>
          <p:cNvSpPr txBox="1"/>
          <p:nvPr/>
        </p:nvSpPr>
        <p:spPr>
          <a:xfrm>
            <a:off x="8462855" y="5848049"/>
            <a:ext cx="3576745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Execute if all exceptions handled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CB9A3FC-BDF5-F716-795F-8CCA2DB87D5F}"/>
              </a:ext>
            </a:extLst>
          </p:cNvPr>
          <p:cNvSpPr/>
          <p:nvPr/>
        </p:nvSpPr>
        <p:spPr>
          <a:xfrm>
            <a:off x="1188148" y="5916289"/>
            <a:ext cx="3048572" cy="286594"/>
          </a:xfrm>
          <a:prstGeom prst="round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Line 11">
            <a:extLst>
              <a:ext uri="{FF2B5EF4-FFF2-40B4-BE49-F238E27FC236}">
                <a16:creationId xmlns:a16="http://schemas.microsoft.com/office/drawing/2014/main" id="{7F3B9B6D-EE62-A8DA-65E2-45FF5A0670F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27016" y="6032715"/>
            <a:ext cx="416861" cy="7788"/>
          </a:xfrm>
          <a:prstGeom prst="line">
            <a:avLst/>
          </a:prstGeom>
          <a:noFill/>
          <a:ln w="19050">
            <a:solidFill>
              <a:schemeClr val="accent5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42" name="Line 11">
            <a:extLst>
              <a:ext uri="{FF2B5EF4-FFF2-40B4-BE49-F238E27FC236}">
                <a16:creationId xmlns:a16="http://schemas.microsoft.com/office/drawing/2014/main" id="{076E1086-71F7-C13A-E62F-0069BA2163A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05150" y="5505140"/>
            <a:ext cx="705238" cy="7781"/>
          </a:xfrm>
          <a:prstGeom prst="line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43" name="Line 11">
            <a:extLst>
              <a:ext uri="{FF2B5EF4-FFF2-40B4-BE49-F238E27FC236}">
                <a16:creationId xmlns:a16="http://schemas.microsoft.com/office/drawing/2014/main" id="{39A877F7-15B0-C4D2-5167-38E19242281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277286" y="6033700"/>
            <a:ext cx="3223332" cy="19707"/>
          </a:xfrm>
          <a:prstGeom prst="line">
            <a:avLst/>
          </a:prstGeom>
          <a:noFill/>
          <a:ln w="19050">
            <a:solidFill>
              <a:schemeClr val="accent5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108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A6070-D6D4-3BF2-FA84-3D8F8031DC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Exception Hierarchy – part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664D9D-A311-B6CC-F34B-5D10AC0F6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F6A14E-E65E-E1F6-DB02-30FC1BDE4D0C}"/>
              </a:ext>
            </a:extLst>
          </p:cNvPr>
          <p:cNvSpPr txBox="1"/>
          <p:nvPr/>
        </p:nvSpPr>
        <p:spPr>
          <a:xfrm>
            <a:off x="1120063" y="1298836"/>
            <a:ext cx="4488258" cy="50475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400" b="1" dirty="0" err="1"/>
              <a:t>BaseException</a:t>
            </a:r>
            <a:endParaRPr lang="en-GB" sz="1400" b="1" dirty="0"/>
          </a:p>
          <a:p>
            <a:r>
              <a:rPr lang="en-GB" sz="1400" dirty="0"/>
              <a:t> ├── </a:t>
            </a:r>
            <a:r>
              <a:rPr lang="en-GB" sz="1400" dirty="0" err="1"/>
              <a:t>BaseExceptionGroup</a:t>
            </a:r>
            <a:endParaRPr lang="en-GB" sz="1400" dirty="0"/>
          </a:p>
          <a:p>
            <a:r>
              <a:rPr lang="en-GB" sz="1400" dirty="0"/>
              <a:t> ├── </a:t>
            </a:r>
            <a:r>
              <a:rPr lang="en-GB" sz="1400" dirty="0" err="1"/>
              <a:t>GeneratorExit</a:t>
            </a:r>
            <a:endParaRPr lang="en-GB" sz="1400" dirty="0"/>
          </a:p>
          <a:p>
            <a:r>
              <a:rPr lang="en-GB" sz="1400" dirty="0"/>
              <a:t> ├── </a:t>
            </a:r>
            <a:r>
              <a:rPr lang="en-GB" sz="1400" dirty="0" err="1"/>
              <a:t>KeyboardInterrupt</a:t>
            </a:r>
            <a:endParaRPr lang="en-GB" sz="1400" dirty="0"/>
          </a:p>
          <a:p>
            <a:r>
              <a:rPr lang="en-GB" sz="1400" dirty="0"/>
              <a:t> ├── </a:t>
            </a:r>
            <a:r>
              <a:rPr lang="en-GB" sz="1400" dirty="0" err="1"/>
              <a:t>SystemExit</a:t>
            </a:r>
            <a:endParaRPr lang="en-GB" sz="1400" dirty="0"/>
          </a:p>
          <a:p>
            <a:r>
              <a:rPr lang="en-GB" sz="1400" dirty="0"/>
              <a:t> └── </a:t>
            </a:r>
            <a:r>
              <a:rPr lang="en-GB" sz="1400" b="1" dirty="0"/>
              <a:t>Exception</a:t>
            </a:r>
          </a:p>
          <a:p>
            <a:r>
              <a:rPr lang="en-GB" sz="1400" dirty="0"/>
              <a:t>      ├── </a:t>
            </a:r>
            <a:r>
              <a:rPr lang="en-GB" sz="1400" dirty="0" err="1"/>
              <a:t>ArithmeticError</a:t>
            </a:r>
            <a:endParaRPr lang="en-GB" sz="1400" dirty="0"/>
          </a:p>
          <a:p>
            <a:r>
              <a:rPr lang="en-GB" sz="1400" dirty="0"/>
              <a:t>      │    ├── </a:t>
            </a:r>
            <a:r>
              <a:rPr lang="en-GB" sz="1400" dirty="0" err="1"/>
              <a:t>FloatingPointError</a:t>
            </a:r>
            <a:endParaRPr lang="en-GB" sz="1400" dirty="0"/>
          </a:p>
          <a:p>
            <a:r>
              <a:rPr lang="en-GB" sz="1400" dirty="0"/>
              <a:t>      │    ├── </a:t>
            </a:r>
            <a:r>
              <a:rPr lang="en-GB" sz="1400" dirty="0" err="1"/>
              <a:t>OverflowError</a:t>
            </a:r>
            <a:endParaRPr lang="en-GB" sz="1400" dirty="0"/>
          </a:p>
          <a:p>
            <a:r>
              <a:rPr lang="en-GB" sz="1400" dirty="0"/>
              <a:t>      │    └── </a:t>
            </a:r>
            <a:r>
              <a:rPr lang="en-GB" sz="1400" dirty="0" err="1"/>
              <a:t>ZeroDivisionError</a:t>
            </a:r>
            <a:endParaRPr lang="en-GB" sz="1400" dirty="0"/>
          </a:p>
          <a:p>
            <a:r>
              <a:rPr lang="en-GB" sz="1400" dirty="0"/>
              <a:t>      ├── </a:t>
            </a:r>
            <a:r>
              <a:rPr lang="en-GB" sz="1400" dirty="0" err="1"/>
              <a:t>AssertionError</a:t>
            </a:r>
            <a:endParaRPr lang="en-GB" sz="1400" dirty="0"/>
          </a:p>
          <a:p>
            <a:r>
              <a:rPr lang="en-GB" sz="1400" dirty="0"/>
              <a:t>      ├── </a:t>
            </a:r>
            <a:r>
              <a:rPr lang="en-GB" sz="1400" dirty="0" err="1"/>
              <a:t>AttributeError</a:t>
            </a:r>
            <a:endParaRPr lang="en-GB" sz="1400" dirty="0"/>
          </a:p>
          <a:p>
            <a:r>
              <a:rPr lang="en-GB" sz="1400" dirty="0"/>
              <a:t>      ├── </a:t>
            </a:r>
            <a:r>
              <a:rPr lang="en-GB" sz="1400" dirty="0" err="1"/>
              <a:t>BufferError</a:t>
            </a:r>
            <a:endParaRPr lang="en-GB" sz="1400" dirty="0"/>
          </a:p>
          <a:p>
            <a:r>
              <a:rPr lang="en-GB" sz="1400" dirty="0"/>
              <a:t>      ├── </a:t>
            </a:r>
            <a:r>
              <a:rPr lang="en-GB" sz="1400" dirty="0" err="1"/>
              <a:t>EOFError</a:t>
            </a:r>
            <a:endParaRPr lang="en-GB" sz="1400" dirty="0"/>
          </a:p>
          <a:p>
            <a:r>
              <a:rPr lang="en-GB" sz="1400" dirty="0"/>
              <a:t>      ├── </a:t>
            </a:r>
            <a:r>
              <a:rPr lang="en-GB" sz="1400" dirty="0" err="1"/>
              <a:t>ExceptionGroup</a:t>
            </a:r>
            <a:r>
              <a:rPr lang="en-GB" sz="1400" dirty="0"/>
              <a:t> [</a:t>
            </a:r>
            <a:r>
              <a:rPr lang="en-GB" sz="1400" dirty="0" err="1"/>
              <a:t>BaseExceptionGroup</a:t>
            </a:r>
            <a:r>
              <a:rPr lang="en-GB" sz="1400" dirty="0"/>
              <a:t>]</a:t>
            </a:r>
          </a:p>
          <a:p>
            <a:r>
              <a:rPr lang="en-GB" sz="1400" dirty="0"/>
              <a:t>      ├── </a:t>
            </a:r>
            <a:r>
              <a:rPr lang="en-GB" sz="1400" dirty="0" err="1"/>
              <a:t>ImportError</a:t>
            </a:r>
            <a:endParaRPr lang="en-GB" sz="1400" dirty="0"/>
          </a:p>
          <a:p>
            <a:r>
              <a:rPr lang="en-GB" sz="1400" dirty="0"/>
              <a:t>      │    └── </a:t>
            </a:r>
            <a:r>
              <a:rPr lang="en-GB" sz="1400" dirty="0" err="1"/>
              <a:t>ModuleNotFoundError</a:t>
            </a:r>
            <a:endParaRPr lang="en-GB" sz="1400" dirty="0"/>
          </a:p>
          <a:p>
            <a:r>
              <a:rPr lang="en-GB" sz="1400" dirty="0"/>
              <a:t>      ├── </a:t>
            </a:r>
            <a:r>
              <a:rPr lang="en-GB" sz="1400" dirty="0" err="1"/>
              <a:t>LookupError</a:t>
            </a:r>
            <a:endParaRPr lang="en-GB" sz="1400" dirty="0"/>
          </a:p>
          <a:p>
            <a:r>
              <a:rPr lang="en-GB" sz="1400" dirty="0"/>
              <a:t>      │    ├── </a:t>
            </a:r>
            <a:r>
              <a:rPr lang="en-GB" sz="1400" dirty="0" err="1"/>
              <a:t>IndexError</a:t>
            </a:r>
            <a:endParaRPr lang="en-GB" sz="1400" dirty="0"/>
          </a:p>
          <a:p>
            <a:r>
              <a:rPr lang="en-GB" sz="1400" dirty="0"/>
              <a:t>      │    └── </a:t>
            </a:r>
            <a:r>
              <a:rPr lang="en-GB" sz="1400" dirty="0" err="1"/>
              <a:t>KeyError</a:t>
            </a:r>
            <a:endParaRPr lang="en-GB" sz="1400" dirty="0"/>
          </a:p>
          <a:p>
            <a:r>
              <a:rPr lang="en-GB" sz="1400" dirty="0"/>
              <a:t>      ├── </a:t>
            </a:r>
            <a:r>
              <a:rPr lang="en-GB" sz="1400" dirty="0" err="1"/>
              <a:t>MemoryError</a:t>
            </a:r>
            <a:endParaRPr lang="en-GB" sz="1400" dirty="0"/>
          </a:p>
          <a:p>
            <a:r>
              <a:rPr lang="en-GB" sz="1400" dirty="0"/>
              <a:t>      ├── </a:t>
            </a:r>
            <a:r>
              <a:rPr lang="en-GB" sz="1400" dirty="0" err="1"/>
              <a:t>NameError</a:t>
            </a:r>
            <a:endParaRPr lang="en-GB" sz="1400" dirty="0"/>
          </a:p>
          <a:p>
            <a:r>
              <a:rPr lang="en-GB" sz="1400" dirty="0"/>
              <a:t>      │    └── </a:t>
            </a:r>
            <a:r>
              <a:rPr lang="en-GB" sz="1400" dirty="0" err="1"/>
              <a:t>UnboundLocalError</a:t>
            </a:r>
            <a:endParaRPr lang="en-GB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77E1CC-3C10-6E9D-AB9E-3EBF9C7E3589}"/>
              </a:ext>
            </a:extLst>
          </p:cNvPr>
          <p:cNvSpPr txBox="1"/>
          <p:nvPr/>
        </p:nvSpPr>
        <p:spPr>
          <a:xfrm>
            <a:off x="6391475" y="2376054"/>
            <a:ext cx="4113966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400" b="1" dirty="0"/>
              <a:t> &gt;&gt; Exception</a:t>
            </a:r>
          </a:p>
          <a:p>
            <a:r>
              <a:rPr lang="en-GB" sz="1400" dirty="0"/>
              <a:t>├── </a:t>
            </a:r>
            <a:r>
              <a:rPr lang="en-GB" sz="1400" dirty="0" err="1"/>
              <a:t>OSError</a:t>
            </a:r>
            <a:endParaRPr lang="en-GB" sz="1400" dirty="0"/>
          </a:p>
          <a:p>
            <a:r>
              <a:rPr lang="en-GB" sz="1400" dirty="0"/>
              <a:t>      │    ├── </a:t>
            </a:r>
            <a:r>
              <a:rPr lang="en-GB" sz="1400" dirty="0" err="1"/>
              <a:t>BlockingIOError</a:t>
            </a:r>
            <a:endParaRPr lang="en-GB" sz="1400" dirty="0"/>
          </a:p>
          <a:p>
            <a:r>
              <a:rPr lang="en-GB" sz="1400" dirty="0"/>
              <a:t>      │    ├── </a:t>
            </a:r>
            <a:r>
              <a:rPr lang="en-GB" sz="1400" dirty="0" err="1"/>
              <a:t>ChildProcessError</a:t>
            </a:r>
            <a:endParaRPr lang="en-GB" sz="1400" dirty="0"/>
          </a:p>
          <a:p>
            <a:r>
              <a:rPr lang="en-GB" sz="1400" dirty="0"/>
              <a:t>      │    ├── </a:t>
            </a:r>
            <a:r>
              <a:rPr lang="en-GB" sz="1400" dirty="0" err="1"/>
              <a:t>ConnectionError</a:t>
            </a:r>
            <a:endParaRPr lang="en-GB" sz="1400" dirty="0"/>
          </a:p>
          <a:p>
            <a:r>
              <a:rPr lang="en-GB" sz="1400" dirty="0"/>
              <a:t>      │    │    ├── </a:t>
            </a:r>
            <a:r>
              <a:rPr lang="en-GB" sz="1400" dirty="0" err="1"/>
              <a:t>BrokenPipeError</a:t>
            </a:r>
            <a:endParaRPr lang="en-GB" sz="1400" dirty="0"/>
          </a:p>
          <a:p>
            <a:r>
              <a:rPr lang="en-GB" sz="1400" dirty="0"/>
              <a:t>      │    │    ├── </a:t>
            </a:r>
            <a:r>
              <a:rPr lang="en-GB" sz="1400" dirty="0" err="1"/>
              <a:t>ConnectionAbortedError</a:t>
            </a:r>
            <a:endParaRPr lang="en-GB" sz="1400" dirty="0"/>
          </a:p>
          <a:p>
            <a:r>
              <a:rPr lang="en-GB" sz="1400" dirty="0"/>
              <a:t>      │    │    ├── </a:t>
            </a:r>
            <a:r>
              <a:rPr lang="en-GB" sz="1400" dirty="0" err="1"/>
              <a:t>ConnectionRefusedError</a:t>
            </a:r>
            <a:endParaRPr lang="en-GB" sz="1400" dirty="0"/>
          </a:p>
          <a:p>
            <a:r>
              <a:rPr lang="en-GB" sz="1400" dirty="0"/>
              <a:t>      │    │    └── </a:t>
            </a:r>
            <a:r>
              <a:rPr lang="en-GB" sz="1400" dirty="0" err="1"/>
              <a:t>ConnectionResetError</a:t>
            </a:r>
            <a:endParaRPr lang="en-GB" sz="1400" dirty="0"/>
          </a:p>
          <a:p>
            <a:r>
              <a:rPr lang="en-GB" sz="1400" dirty="0"/>
              <a:t>      │    ├── </a:t>
            </a:r>
            <a:r>
              <a:rPr lang="en-GB" sz="1400" dirty="0" err="1"/>
              <a:t>FileExistsError</a:t>
            </a:r>
            <a:endParaRPr lang="en-GB" sz="1400" dirty="0"/>
          </a:p>
          <a:p>
            <a:r>
              <a:rPr lang="en-GB" sz="1400" dirty="0"/>
              <a:t>      │    ├── </a:t>
            </a:r>
            <a:r>
              <a:rPr lang="en-GB" sz="1400" dirty="0" err="1"/>
              <a:t>FileNotFoundError</a:t>
            </a:r>
            <a:endParaRPr lang="en-GB" sz="1400" dirty="0"/>
          </a:p>
          <a:p>
            <a:r>
              <a:rPr lang="en-GB" sz="1400" dirty="0"/>
              <a:t>      │    ├── </a:t>
            </a:r>
            <a:r>
              <a:rPr lang="en-GB" sz="1400" dirty="0" err="1"/>
              <a:t>InterruptedError</a:t>
            </a:r>
            <a:endParaRPr lang="en-GB" sz="1400" dirty="0"/>
          </a:p>
          <a:p>
            <a:r>
              <a:rPr lang="en-GB" sz="1400" dirty="0"/>
              <a:t>      │    ├── </a:t>
            </a:r>
            <a:r>
              <a:rPr lang="en-GB" sz="1400" dirty="0" err="1"/>
              <a:t>IsADirectoryError</a:t>
            </a:r>
            <a:endParaRPr lang="en-GB" sz="1400" dirty="0"/>
          </a:p>
          <a:p>
            <a:r>
              <a:rPr lang="en-GB" sz="1400" dirty="0"/>
              <a:t>      │    ├── </a:t>
            </a:r>
            <a:r>
              <a:rPr lang="en-GB" sz="1400" dirty="0" err="1"/>
              <a:t>NotADirectoryError</a:t>
            </a:r>
            <a:endParaRPr lang="en-GB" sz="1400" dirty="0"/>
          </a:p>
          <a:p>
            <a:r>
              <a:rPr lang="en-GB" sz="1400" dirty="0"/>
              <a:t>      │    ├── </a:t>
            </a:r>
            <a:r>
              <a:rPr lang="en-GB" sz="1400" dirty="0" err="1"/>
              <a:t>PermissionError</a:t>
            </a:r>
            <a:endParaRPr lang="en-GB" sz="1400" dirty="0"/>
          </a:p>
          <a:p>
            <a:r>
              <a:rPr lang="en-GB" sz="1400" dirty="0"/>
              <a:t>      │    ├── </a:t>
            </a:r>
            <a:r>
              <a:rPr lang="en-GB" sz="1400" dirty="0" err="1"/>
              <a:t>ProcessLookupError</a:t>
            </a:r>
            <a:endParaRPr lang="en-GB" sz="1400" dirty="0"/>
          </a:p>
          <a:p>
            <a:r>
              <a:rPr lang="en-GB" sz="1400" dirty="0"/>
              <a:t>      │    └── </a:t>
            </a:r>
            <a:r>
              <a:rPr lang="en-GB" sz="1400" dirty="0" err="1"/>
              <a:t>TimeoutError</a:t>
            </a:r>
            <a:endParaRPr lang="en-GB" sz="1400" dirty="0"/>
          </a:p>
          <a:p>
            <a:r>
              <a:rPr lang="en-GB" sz="1400" dirty="0"/>
              <a:t>      ├── </a:t>
            </a:r>
            <a:r>
              <a:rPr lang="en-GB" sz="1400" dirty="0" err="1"/>
              <a:t>ReferenceError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685880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5A65E-1242-C5A5-3990-DF0AB2097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44DF3-184E-4519-EB44-BBE261207A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Exception Hierarchy – part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F95273-1F14-358D-BC40-6C56FA58A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49FB09-F219-754C-E665-B4EEEBCAF169}"/>
              </a:ext>
            </a:extLst>
          </p:cNvPr>
          <p:cNvSpPr txBox="1"/>
          <p:nvPr/>
        </p:nvSpPr>
        <p:spPr>
          <a:xfrm>
            <a:off x="1133714" y="1659285"/>
            <a:ext cx="4322205" cy="3539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400" b="1" dirty="0"/>
              <a:t> &gt;&gt; Exception</a:t>
            </a:r>
          </a:p>
          <a:p>
            <a:r>
              <a:rPr lang="en-GB" sz="1400" dirty="0"/>
              <a:t>├── </a:t>
            </a:r>
            <a:r>
              <a:rPr lang="en-GB" sz="1400" dirty="0" err="1"/>
              <a:t>RuntimeError</a:t>
            </a:r>
            <a:endParaRPr lang="en-GB" sz="1400" dirty="0"/>
          </a:p>
          <a:p>
            <a:r>
              <a:rPr lang="en-GB" sz="1400" dirty="0"/>
              <a:t>      │    ├── </a:t>
            </a:r>
            <a:r>
              <a:rPr lang="en-GB" sz="1400" dirty="0" err="1"/>
              <a:t>NotImplementedError</a:t>
            </a:r>
            <a:endParaRPr lang="en-GB" sz="1400" dirty="0"/>
          </a:p>
          <a:p>
            <a:r>
              <a:rPr lang="en-GB" sz="1400" dirty="0"/>
              <a:t>      │    └── </a:t>
            </a:r>
            <a:r>
              <a:rPr lang="en-GB" sz="1400" dirty="0" err="1"/>
              <a:t>RecursionError</a:t>
            </a:r>
            <a:endParaRPr lang="en-GB" sz="1400" dirty="0"/>
          </a:p>
          <a:p>
            <a:r>
              <a:rPr lang="en-GB" sz="1400" dirty="0"/>
              <a:t>      ├── </a:t>
            </a:r>
            <a:r>
              <a:rPr lang="en-GB" sz="1400" dirty="0" err="1"/>
              <a:t>StopAsyncIteration</a:t>
            </a:r>
            <a:endParaRPr lang="en-GB" sz="1400" dirty="0"/>
          </a:p>
          <a:p>
            <a:r>
              <a:rPr lang="en-GB" sz="1400" dirty="0"/>
              <a:t>      ├── </a:t>
            </a:r>
            <a:r>
              <a:rPr lang="en-GB" sz="1400" dirty="0" err="1"/>
              <a:t>StopIteration</a:t>
            </a:r>
            <a:endParaRPr lang="en-GB" sz="1400" dirty="0"/>
          </a:p>
          <a:p>
            <a:r>
              <a:rPr lang="en-GB" sz="1400" dirty="0"/>
              <a:t>      ├── </a:t>
            </a:r>
            <a:r>
              <a:rPr lang="en-GB" sz="1400" dirty="0" err="1"/>
              <a:t>SyntaxError</a:t>
            </a:r>
            <a:endParaRPr lang="en-GB" sz="1400" dirty="0"/>
          </a:p>
          <a:p>
            <a:r>
              <a:rPr lang="en-GB" sz="1400" dirty="0"/>
              <a:t>      │    └── </a:t>
            </a:r>
            <a:r>
              <a:rPr lang="en-GB" sz="1400" dirty="0" err="1"/>
              <a:t>IndentationError</a:t>
            </a:r>
            <a:endParaRPr lang="en-GB" sz="1400" dirty="0"/>
          </a:p>
          <a:p>
            <a:r>
              <a:rPr lang="en-GB" sz="1400" dirty="0"/>
              <a:t>      │         └── </a:t>
            </a:r>
            <a:r>
              <a:rPr lang="en-GB" sz="1400" dirty="0" err="1"/>
              <a:t>TabError</a:t>
            </a:r>
            <a:endParaRPr lang="en-GB" sz="1400" dirty="0"/>
          </a:p>
          <a:p>
            <a:r>
              <a:rPr lang="en-GB" sz="1400" dirty="0"/>
              <a:t>      ├── </a:t>
            </a:r>
            <a:r>
              <a:rPr lang="en-GB" sz="1400" dirty="0" err="1"/>
              <a:t>SystemError</a:t>
            </a:r>
            <a:endParaRPr lang="en-GB" sz="1400" dirty="0"/>
          </a:p>
          <a:p>
            <a:r>
              <a:rPr lang="en-GB" sz="1400" dirty="0"/>
              <a:t>      ├── </a:t>
            </a:r>
            <a:r>
              <a:rPr lang="en-GB" sz="1400" dirty="0" err="1"/>
              <a:t>TypeError</a:t>
            </a:r>
            <a:endParaRPr lang="en-GB" sz="1400" dirty="0"/>
          </a:p>
          <a:p>
            <a:r>
              <a:rPr lang="en-GB" sz="1400" dirty="0"/>
              <a:t>      ├── </a:t>
            </a:r>
            <a:r>
              <a:rPr lang="en-GB" sz="1400" dirty="0" err="1"/>
              <a:t>ValueError</a:t>
            </a:r>
            <a:endParaRPr lang="en-GB" sz="1400" dirty="0"/>
          </a:p>
          <a:p>
            <a:r>
              <a:rPr lang="en-GB" sz="1400" dirty="0"/>
              <a:t>      │    └── </a:t>
            </a:r>
            <a:r>
              <a:rPr lang="en-GB" sz="1400" dirty="0" err="1"/>
              <a:t>UnicodeError</a:t>
            </a:r>
            <a:endParaRPr lang="en-GB" sz="1400" dirty="0"/>
          </a:p>
          <a:p>
            <a:r>
              <a:rPr lang="en-GB" sz="1400" dirty="0"/>
              <a:t>      │         ├── </a:t>
            </a:r>
            <a:r>
              <a:rPr lang="en-GB" sz="1400" dirty="0" err="1"/>
              <a:t>UnicodeDecodeError</a:t>
            </a:r>
            <a:endParaRPr lang="en-GB" sz="1400" dirty="0"/>
          </a:p>
          <a:p>
            <a:r>
              <a:rPr lang="en-GB" sz="1400" dirty="0"/>
              <a:t>      │         ├── </a:t>
            </a:r>
            <a:r>
              <a:rPr lang="en-GB" sz="1400" dirty="0" err="1"/>
              <a:t>UnicodeEncodeError</a:t>
            </a:r>
            <a:endParaRPr lang="en-GB" sz="1400" dirty="0"/>
          </a:p>
          <a:p>
            <a:r>
              <a:rPr lang="en-GB" sz="1400" dirty="0"/>
              <a:t>      │         └── </a:t>
            </a:r>
            <a:r>
              <a:rPr lang="en-GB" sz="1400" dirty="0" err="1"/>
              <a:t>UnicodeTranslateError</a:t>
            </a:r>
            <a:endParaRPr lang="en-GB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6E2BE7-0D7D-6E17-4E67-80E3BF968C0A}"/>
              </a:ext>
            </a:extLst>
          </p:cNvPr>
          <p:cNvSpPr txBox="1"/>
          <p:nvPr/>
        </p:nvSpPr>
        <p:spPr>
          <a:xfrm>
            <a:off x="6390640" y="2540189"/>
            <a:ext cx="4025279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400" dirty="0"/>
              <a:t>└── Warning</a:t>
            </a:r>
          </a:p>
          <a:p>
            <a:r>
              <a:rPr lang="en-GB" sz="1400" dirty="0"/>
              <a:t>           ├── </a:t>
            </a:r>
            <a:r>
              <a:rPr lang="en-GB" sz="1400" dirty="0" err="1"/>
              <a:t>BytesWarning</a:t>
            </a:r>
            <a:endParaRPr lang="en-GB" sz="1400" dirty="0"/>
          </a:p>
          <a:p>
            <a:r>
              <a:rPr lang="en-GB" sz="1400" dirty="0"/>
              <a:t>           ├── </a:t>
            </a:r>
            <a:r>
              <a:rPr lang="en-GB" sz="1400" dirty="0" err="1"/>
              <a:t>DeprecationWarning</a:t>
            </a:r>
            <a:endParaRPr lang="en-GB" sz="1400" dirty="0"/>
          </a:p>
          <a:p>
            <a:r>
              <a:rPr lang="en-GB" sz="1400" dirty="0"/>
              <a:t>           ├── </a:t>
            </a:r>
            <a:r>
              <a:rPr lang="en-GB" sz="1400" dirty="0" err="1"/>
              <a:t>EncodingWarning</a:t>
            </a:r>
            <a:endParaRPr lang="en-GB" sz="1400" dirty="0"/>
          </a:p>
          <a:p>
            <a:r>
              <a:rPr lang="en-GB" sz="1400" dirty="0"/>
              <a:t>           ├── </a:t>
            </a:r>
            <a:r>
              <a:rPr lang="en-GB" sz="1400" dirty="0" err="1"/>
              <a:t>FutureWarning</a:t>
            </a:r>
            <a:endParaRPr lang="en-GB" sz="1400" dirty="0"/>
          </a:p>
          <a:p>
            <a:r>
              <a:rPr lang="en-GB" sz="1400" dirty="0"/>
              <a:t>           ├── </a:t>
            </a:r>
            <a:r>
              <a:rPr lang="en-GB" sz="1400" dirty="0" err="1"/>
              <a:t>ImportWarning</a:t>
            </a:r>
            <a:endParaRPr lang="en-GB" sz="1400" dirty="0"/>
          </a:p>
          <a:p>
            <a:r>
              <a:rPr lang="en-GB" sz="1400" dirty="0"/>
              <a:t>           ├── </a:t>
            </a:r>
            <a:r>
              <a:rPr lang="en-GB" sz="1400" dirty="0" err="1"/>
              <a:t>PendingDeprecationWarning</a:t>
            </a:r>
            <a:endParaRPr lang="en-GB" sz="1400" dirty="0"/>
          </a:p>
          <a:p>
            <a:r>
              <a:rPr lang="en-GB" sz="1400" dirty="0"/>
              <a:t>           ├── </a:t>
            </a:r>
            <a:r>
              <a:rPr lang="en-GB" sz="1400" dirty="0" err="1"/>
              <a:t>ResourceWarning</a:t>
            </a:r>
            <a:endParaRPr lang="en-GB" sz="1400" dirty="0"/>
          </a:p>
          <a:p>
            <a:r>
              <a:rPr lang="en-GB" sz="1400" dirty="0"/>
              <a:t>           ├── </a:t>
            </a:r>
            <a:r>
              <a:rPr lang="en-GB" sz="1400" dirty="0" err="1"/>
              <a:t>RuntimeWarning</a:t>
            </a:r>
            <a:endParaRPr lang="en-GB" sz="1400" dirty="0"/>
          </a:p>
          <a:p>
            <a:r>
              <a:rPr lang="en-GB" sz="1400" dirty="0"/>
              <a:t>           ├── </a:t>
            </a:r>
            <a:r>
              <a:rPr lang="en-GB" sz="1400" dirty="0" err="1"/>
              <a:t>SyntaxWarning</a:t>
            </a:r>
            <a:endParaRPr lang="en-GB" sz="1400" dirty="0"/>
          </a:p>
          <a:p>
            <a:r>
              <a:rPr lang="en-GB" sz="1400" dirty="0"/>
              <a:t>           ├── </a:t>
            </a:r>
            <a:r>
              <a:rPr lang="en-GB" sz="1400" dirty="0" err="1"/>
              <a:t>UnicodeWarning</a:t>
            </a:r>
            <a:endParaRPr lang="en-GB" sz="1400" dirty="0"/>
          </a:p>
          <a:p>
            <a:r>
              <a:rPr lang="en-GB" sz="1400" dirty="0"/>
              <a:t>           └── </a:t>
            </a:r>
            <a:r>
              <a:rPr lang="en-GB" sz="1400" dirty="0" err="1"/>
              <a:t>UserWarning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750032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F36D8-5A90-A2A6-0F68-1D7E546389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Using Assertions for Debugging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EA2CE-0016-22A8-5E3B-07F5E0790F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11555039" cy="4061405"/>
          </a:xfrm>
        </p:spPr>
        <p:txBody>
          <a:bodyPr/>
          <a:lstStyle/>
          <a:p>
            <a:r>
              <a:rPr lang="en-GB" b="1" dirty="0"/>
              <a:t>Assertions raise exceptions based on </a:t>
            </a:r>
            <a:r>
              <a:rPr lang="en-GB" b="1" dirty="0" err="1"/>
              <a:t>boolean</a:t>
            </a:r>
            <a:r>
              <a:rPr lang="en-GB" b="1" dirty="0"/>
              <a:t> tests: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 </a:t>
            </a:r>
            <a:r>
              <a:rPr lang="en-GB" dirty="0" err="1"/>
              <a:t>AssertionError</a:t>
            </a:r>
            <a:r>
              <a:rPr lang="en-GB" dirty="0"/>
              <a:t> is raised if the expression evaluates to False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 optional message or data value can be attached for clarity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Syntax: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Assertions are best used for testing, not production: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Remove or disable assert statements in production code:</a:t>
            </a:r>
          </a:p>
          <a:p>
            <a:pPr marL="971550" lvl="1" indent="-285750"/>
            <a:r>
              <a:rPr lang="en-GB" dirty="0"/>
              <a:t>Run Python with the -O (optimize) flag </a:t>
            </a:r>
          </a:p>
          <a:p>
            <a:pPr marL="971550" lvl="1" indent="-285750"/>
            <a:r>
              <a:rPr lang="en-GB" dirty="0"/>
              <a:t>Or set the PYTHONOPTIMIZE environment variable to 1 to disable them</a:t>
            </a:r>
          </a:p>
          <a:p>
            <a:pPr marL="971550" lvl="1" indent="-285750"/>
            <a:r>
              <a:rPr lang="en-GB" dirty="0"/>
              <a:t>Optimization mode sets __debug__ to False, causing all assert statements to be ignored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52AD5B-A6B0-8E50-AC7D-C9245AF3A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BD21BCB7-5E7E-75FB-70CC-1F57AA632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858" y="3362490"/>
            <a:ext cx="7279982" cy="1210588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def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my_func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(*arguments):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1800" b="1" dirty="0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assert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all(arguments)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lang="en-GB" sz="1800" b="1" dirty="0">
                <a:solidFill>
                  <a:schemeClr val="accent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'False argument in </a:t>
            </a:r>
            <a:r>
              <a:rPr lang="en-GB" sz="1800" b="1" dirty="0" err="1">
                <a:solidFill>
                  <a:schemeClr val="accent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my_func</a:t>
            </a:r>
            <a:r>
              <a:rPr lang="en-GB" sz="1800" b="1" dirty="0">
                <a:solidFill>
                  <a:schemeClr val="accent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…    </a:t>
            </a:r>
          </a:p>
          <a:p>
            <a:pPr>
              <a:spcBef>
                <a:spcPct val="0"/>
              </a:spcBef>
            </a:pP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my_func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('Tom', '', 42)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82295632-D03F-4FAF-5DE1-48B56D639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0658" y="2914554"/>
            <a:ext cx="3835742" cy="379591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assert expression [, message]</a:t>
            </a:r>
          </a:p>
        </p:txBody>
      </p:sp>
      <p:sp>
        <p:nvSpPr>
          <p:cNvPr id="8" name="Text Box 9">
            <a:extLst>
              <a:ext uri="{FF2B5EF4-FFF2-40B4-BE49-F238E27FC236}">
                <a16:creationId xmlns:a16="http://schemas.microsoft.com/office/drawing/2014/main" id="{32ACA5F8-A303-DBFF-2CD7-6468D513E7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7200" y="4573078"/>
            <a:ext cx="5110480" cy="3385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sz="1600">
                <a:solidFill>
                  <a:srgbClr val="FF0000"/>
                </a:solidFill>
                <a:latin typeface="Courier New" panose="02070309020205020404" pitchFamily="49" charset="0"/>
              </a:rPr>
              <a:t>AssertionError: False argument in myfunc</a:t>
            </a:r>
            <a:endParaRPr lang="en-GB" sz="1600" dirty="0">
              <a:solidFill>
                <a:srgbClr val="FF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797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B4F0B-9C0D-158A-E405-CFAB7E29C7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Raising Exceptions in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DCC811-42E4-ECA5-48FF-726810462F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8227639" cy="4061405"/>
          </a:xfrm>
        </p:spPr>
        <p:txBody>
          <a:bodyPr/>
          <a:lstStyle/>
          <a:p>
            <a:r>
              <a:rPr lang="en-GB" b="1" dirty="0"/>
              <a:t>Raise a standard exception object, optionally with 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raise statement creates and triggers an exception instance</a:t>
            </a:r>
          </a:p>
          <a:p>
            <a:pPr marL="971550" lvl="1" indent="-285750"/>
            <a:r>
              <a:rPr lang="en-GB" dirty="0"/>
              <a:t>You must </a:t>
            </a:r>
            <a:r>
              <a:rPr lang="en-GB" b="1" dirty="0">
                <a:solidFill>
                  <a:schemeClr val="accent1"/>
                </a:solidFill>
              </a:rPr>
              <a:t>raise</a:t>
            </a:r>
            <a:r>
              <a:rPr lang="en-GB" dirty="0"/>
              <a:t> an exception </a:t>
            </a:r>
            <a:r>
              <a:rPr lang="en-GB" b="1" dirty="0">
                <a:solidFill>
                  <a:schemeClr val="accent2"/>
                </a:solidFill>
              </a:rPr>
              <a:t>object</a:t>
            </a:r>
            <a:r>
              <a:rPr lang="en-GB" dirty="0"/>
              <a:t>, not a class or string</a:t>
            </a:r>
          </a:p>
          <a:p>
            <a:pPr marL="971550" lvl="1" indent="-285750"/>
            <a:r>
              <a:rPr lang="en-GB" dirty="0"/>
              <a:t>Include an </a:t>
            </a:r>
            <a:r>
              <a:rPr lang="en-GB" b="1" dirty="0">
                <a:solidFill>
                  <a:schemeClr val="accent4"/>
                </a:solidFill>
              </a:rPr>
              <a:t>optional error message </a:t>
            </a:r>
            <a:r>
              <a:rPr lang="en-GB" dirty="0"/>
              <a:t>or data for clarity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/>
              <a:t>If no exception is specified:</a:t>
            </a:r>
          </a:p>
          <a:p>
            <a:pPr marL="971550" lvl="1" indent="-285750"/>
            <a:r>
              <a:rPr lang="en-GB" dirty="0"/>
              <a:t>Re-raises the current active exception (useful inside except blocks)</a:t>
            </a:r>
          </a:p>
          <a:p>
            <a:pPr marL="971550" lvl="1" indent="-285750"/>
            <a:r>
              <a:rPr lang="en-GB" dirty="0"/>
              <a:t>If no active exception exists, a </a:t>
            </a:r>
            <a:r>
              <a:rPr lang="en-GB" dirty="0" err="1"/>
              <a:t>TypeError</a:t>
            </a:r>
            <a:r>
              <a:rPr lang="en-GB" dirty="0"/>
              <a:t> is raised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D6A87-BED9-699D-24DB-97B6CDC8C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6278FF66-35BB-DE4D-C4BE-BDAA892B55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226" y="3095790"/>
            <a:ext cx="7279982" cy="2318583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def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my_func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(*arguments):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if not all(arguments):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</a:t>
            </a:r>
            <a:r>
              <a:rPr lang="en-GB" sz="1800" b="1" dirty="0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raise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GB" sz="1800" b="1" dirty="0" err="1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ValueError</a:t>
            </a:r>
            <a:r>
              <a:rPr lang="en-GB" sz="1800" b="1" dirty="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chemeClr val="accent4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'False argument in </a:t>
            </a:r>
            <a:r>
              <a:rPr lang="en-GB" sz="1800" b="1" dirty="0" err="1">
                <a:solidFill>
                  <a:schemeClr val="accent4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my_func</a:t>
            </a:r>
            <a:r>
              <a:rPr lang="en-GB" sz="1800" b="1" dirty="0">
                <a:solidFill>
                  <a:schemeClr val="accent4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</a:t>
            </a:r>
            <a:r>
              <a:rPr lang="en-GB" sz="1800" b="1" dirty="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try: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my_func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('Tom', '', 42)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except </a:t>
            </a:r>
            <a:r>
              <a:rPr lang="en-GB" sz="1800" b="1" dirty="0" err="1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ValueError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as err: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print('Oops:', err, file=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sys.stderr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79663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E19456-DD74-5050-314E-442C3F8A74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Defining and Raising Custom Exceptions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A72A92-62BF-48AA-20A7-920C22FDE2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8075046" cy="4061405"/>
          </a:xfrm>
        </p:spPr>
        <p:txBody>
          <a:bodyPr/>
          <a:lstStyle/>
          <a:p>
            <a:r>
              <a:rPr lang="en-GB" b="1" dirty="0"/>
              <a:t>Define a custom exception class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A6C277-7428-4C71-3F11-A0F272B02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49C25DD7-4BAD-45D9-9A0B-2E7E2D0C1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453" y="2269708"/>
            <a:ext cx="6809413" cy="3149580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b="1" dirty="0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GB" sz="1800" b="1" dirty="0" err="1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MyError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(Exception):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pass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def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my_func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(*arguments):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if not all(arguments):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raise </a:t>
            </a:r>
            <a:r>
              <a:rPr lang="en-GB" sz="1800" b="1" dirty="0" err="1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MyError</a:t>
            </a:r>
            <a:r>
              <a:rPr lang="en-GB" sz="1800" dirty="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chemeClr val="accent4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'False argument in </a:t>
            </a:r>
            <a:r>
              <a:rPr lang="en-GB" sz="1800" b="1" dirty="0" err="1">
                <a:solidFill>
                  <a:schemeClr val="accent4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my_func</a:t>
            </a:r>
            <a:r>
              <a:rPr lang="en-GB" sz="1800" b="1" dirty="0">
                <a:solidFill>
                  <a:schemeClr val="accent4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</a:t>
            </a:r>
            <a:r>
              <a:rPr lang="en-GB" sz="1800" dirty="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       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try: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my_func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('Tom', '', 42)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except </a:t>
            </a:r>
            <a:r>
              <a:rPr lang="en-GB" sz="1800" b="1" dirty="0" err="1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MyError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as err: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print('Oops:', err, file=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sys.sdterr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7651A399-64C8-9C4B-5287-6CB721A444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4280" y="5419288"/>
            <a:ext cx="3886586" cy="3385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sz="1600">
                <a:solidFill>
                  <a:srgbClr val="FF0000"/>
                </a:solidFill>
                <a:latin typeface="Courier New" panose="02070309020205020404" pitchFamily="49" charset="0"/>
              </a:rPr>
              <a:t>Oops: False argument in myfunc</a:t>
            </a:r>
            <a:endParaRPr lang="en-GB" sz="1600" dirty="0">
              <a:solidFill>
                <a:srgbClr val="FF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325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FA245-6AA6-70A7-8D02-6975C1228D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Inspecting Exceptions and Tracebacks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CEEBB-3A92-77BB-F081-EADFBD6360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945699" cy="4061405"/>
          </a:xfrm>
        </p:spPr>
        <p:txBody>
          <a:bodyPr/>
          <a:lstStyle/>
          <a:p>
            <a:r>
              <a:rPr lang="en-GB" b="1" dirty="0" err="1"/>
              <a:t>sys.exc_info</a:t>
            </a:r>
            <a:r>
              <a:rPr lang="en-GB" b="1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Returns a tuple of (type, value, traceback) for the most recent exception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traceback object provides attributes such as the line number (</a:t>
            </a:r>
            <a:r>
              <a:rPr lang="en-GB" dirty="0" err="1"/>
              <a:t>tb_lineno</a:t>
            </a:r>
            <a:r>
              <a:rPr lang="en-GB" dirty="0"/>
              <a:t>) and stack trace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The traceback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Provides utilities for printing or formatting exception traces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traceback.print_exc</a:t>
            </a:r>
            <a:r>
              <a:rPr lang="en-GB" dirty="0"/>
              <a:t>() is shorthand for: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819C5-C541-0F24-A0B9-99097475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C1507D6C-01AE-04B7-4341-E51642EBE8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833" y="3239204"/>
            <a:ext cx="5932727" cy="1487587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try: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open("some file name")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except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FileNotFoundError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as err: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1800" b="1" dirty="0" err="1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typ</a:t>
            </a:r>
            <a:r>
              <a:rPr lang="en-GB" sz="1800" b="1" dirty="0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lang="en-GB" sz="1800" b="1" dirty="0" err="1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val</a:t>
            </a:r>
            <a:r>
              <a:rPr lang="en-GB" sz="1800" b="1" dirty="0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tb 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 </a:t>
            </a:r>
            <a:r>
              <a:rPr lang="en-GB" sz="1800" b="1" dirty="0" err="1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sys.exc_info</a:t>
            </a:r>
            <a:r>
              <a:rPr lang="en-GB" sz="1800" b="1" dirty="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print("Exception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lineno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:", </a:t>
            </a:r>
            <a:r>
              <a:rPr lang="en-GB" sz="1800" b="1" dirty="0" err="1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tb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.tb_lineno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E2E6A65C-6421-3308-44C2-421B53C724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1493" y="5978646"/>
            <a:ext cx="5536487" cy="379591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sz="180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traceback.print_exception(*sys.exc_info())</a:t>
            </a:r>
            <a:endParaRPr lang="fr-FR" sz="1800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766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64D64F-00C8-4D63-E51A-DFB7A34306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Review Questions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3EAC25-A4FA-3E86-789C-3F19C3B231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850959" cy="4061405"/>
          </a:xfrm>
        </p:spPr>
        <p:txBody>
          <a:bodyPr/>
          <a:lstStyle/>
          <a:p>
            <a:pPr marL="263525" indent="-263525">
              <a:buAutoNum type="arabicPeriod"/>
            </a:pPr>
            <a:r>
              <a:rPr lang="en-GB" b="1" dirty="0"/>
              <a:t>Which of the following statements about exceptions is true?</a:t>
            </a:r>
          </a:p>
          <a:p>
            <a:pPr marL="538163" indent="-274638">
              <a:spcBef>
                <a:spcPts val="600"/>
              </a:spcBef>
              <a:buFont typeface="+mj-lt"/>
              <a:buAutoNum type="alphaLcPeriod"/>
            </a:pPr>
            <a:r>
              <a:rPr lang="en-GB" dirty="0"/>
              <a:t>All exceptions must inherit directly from </a:t>
            </a:r>
            <a:r>
              <a:rPr lang="en-GB" dirty="0" err="1"/>
              <a:t>BaseException</a:t>
            </a:r>
            <a:endParaRPr lang="en-GB" dirty="0"/>
          </a:p>
          <a:p>
            <a:pPr marL="538163" lvl="0" indent="-274638">
              <a:spcBef>
                <a:spcPts val="600"/>
              </a:spcBef>
              <a:buFont typeface="+mj-lt"/>
              <a:buAutoNum type="alphaLcPeriod" startAt="2"/>
            </a:pPr>
            <a:r>
              <a:rPr lang="en-GB" dirty="0"/>
              <a:t>The finally block only runs if no exception occurs</a:t>
            </a:r>
          </a:p>
          <a:p>
            <a:pPr marL="538163" lvl="0" indent="-274638">
              <a:spcBef>
                <a:spcPts val="600"/>
              </a:spcBef>
              <a:buFont typeface="+mj-lt"/>
              <a:buAutoNum type="alphaLcPeriod" startAt="2"/>
            </a:pPr>
            <a:r>
              <a:rPr lang="en-GB" dirty="0"/>
              <a:t>Custom exceptions should normally inherit from Exception</a:t>
            </a:r>
          </a:p>
          <a:p>
            <a:pPr marL="538163" lvl="0" indent="-274638">
              <a:spcBef>
                <a:spcPts val="600"/>
              </a:spcBef>
              <a:buFont typeface="+mj-lt"/>
              <a:buAutoNum type="alphaLcPeriod" startAt="2"/>
            </a:pPr>
            <a:r>
              <a:rPr lang="en-GB" dirty="0"/>
              <a:t>assert statements cannot raise exceptions</a:t>
            </a:r>
          </a:p>
          <a:p>
            <a:pPr marL="538163" lvl="0" indent="-274638">
              <a:spcBef>
                <a:spcPts val="600"/>
              </a:spcBef>
              <a:buFont typeface="+mj-lt"/>
              <a:buAutoNum type="alphaLcPeriod" startAt="2"/>
            </a:pPr>
            <a:endParaRPr lang="en-GB" dirty="0"/>
          </a:p>
          <a:p>
            <a:pPr marL="342900" indent="-342900">
              <a:buFont typeface="+mj-lt"/>
              <a:buAutoNum type="arabicPeriod" startAt="2"/>
            </a:pPr>
            <a:r>
              <a:rPr lang="en-GB" b="1" dirty="0"/>
              <a:t>What happens if an exception is raised but no matching except block is found?</a:t>
            </a:r>
          </a:p>
          <a:p>
            <a:pPr marL="538163" indent="-274638">
              <a:spcBef>
                <a:spcPts val="600"/>
              </a:spcBef>
              <a:buFont typeface="+mj-lt"/>
              <a:buAutoNum type="alphaLcPeriod"/>
            </a:pPr>
            <a:r>
              <a:rPr lang="en-GB" dirty="0"/>
              <a:t>The program automatically ignores the exception</a:t>
            </a:r>
          </a:p>
          <a:p>
            <a:pPr marL="538163" lvl="0" indent="-274638">
              <a:spcBef>
                <a:spcPts val="600"/>
              </a:spcBef>
              <a:buFont typeface="+mj-lt"/>
              <a:buAutoNum type="alphaLcPeriod" startAt="2"/>
            </a:pPr>
            <a:r>
              <a:rPr lang="en-GB" dirty="0"/>
              <a:t>Python searches up the call stack for a handler, then stops the program if none is found</a:t>
            </a:r>
          </a:p>
          <a:p>
            <a:pPr marL="538163" lvl="0" indent="-274638">
              <a:spcBef>
                <a:spcPts val="600"/>
              </a:spcBef>
              <a:buFont typeface="+mj-lt"/>
              <a:buAutoNum type="alphaLcPeriod" startAt="2"/>
            </a:pPr>
            <a:r>
              <a:rPr lang="en-GB" dirty="0"/>
              <a:t>The interpreter restarts the function that caused the error</a:t>
            </a:r>
          </a:p>
          <a:p>
            <a:pPr marL="538163" lvl="0" indent="-274638">
              <a:spcBef>
                <a:spcPts val="600"/>
              </a:spcBef>
              <a:buFont typeface="+mj-lt"/>
              <a:buAutoNum type="alphaLcPeriod" startAt="2"/>
            </a:pPr>
            <a:r>
              <a:rPr lang="en-GB" dirty="0"/>
              <a:t>The else block is executed instead</a:t>
            </a:r>
          </a:p>
          <a:p>
            <a:pPr lvl="0">
              <a:spcBef>
                <a:spcPts val="600"/>
              </a:spcBef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DA24A-B334-E6AB-0D72-8E6C2AF2ED0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99213"/>
            <a:ext cx="2743200" cy="365125"/>
          </a:xfrm>
          <a:prstGeom prst="rect">
            <a:avLst/>
          </a:prstGeom>
        </p:spPr>
        <p:txBody>
          <a:bodyPr/>
          <a:lstStyle/>
          <a:p>
            <a:fld id="{F3469444-D02B-D446-9CF8-19DEDDE073D1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445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443921" y="1544320"/>
            <a:ext cx="6679721" cy="4250193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Figtree"/>
                <a:ea typeface="+mn-ea"/>
                <a:cs typeface="+mn-cs"/>
              </a:rPr>
              <a:t>By the end of this chapter, learners will be able to: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Write messages to stderr.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Handle errors using try / except / finally.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Understand exception syntax and arguments.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Describe the order of execution in exception blocks.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Recognize the Python 3 exception hierarchy.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Use assert for testing conditions.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Use raise to trigger exceptions.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Create and raise custom exceptions.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Obtain and interpret tracebacks.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08AB20-C6B5-3720-4668-59348FBA37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48715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B570A-74CA-95B2-FA95-9869F781E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BDC4B9-32D9-7C9A-51A4-1D671BB98A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Review Questions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45CF064-E311-738D-AB8D-525E017BB6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7381819" cy="4507271"/>
          </a:xfrm>
        </p:spPr>
        <p:txBody>
          <a:bodyPr/>
          <a:lstStyle/>
          <a:p>
            <a:pPr marL="266700" indent="-266700">
              <a:buFont typeface="+mj-lt"/>
              <a:buAutoNum type="arabicPeriod" startAt="3"/>
            </a:pPr>
            <a:r>
              <a:rPr lang="en-GB" b="1" dirty="0"/>
              <a:t>In Python 3, which of the following raise statements is valid?</a:t>
            </a:r>
          </a:p>
          <a:p>
            <a:pPr marL="538163" indent="-274638">
              <a:spcBef>
                <a:spcPts val="600"/>
              </a:spcBef>
              <a:buFont typeface="+mj-lt"/>
              <a:buAutoNum type="alphaLcPeriod"/>
            </a:pPr>
            <a:r>
              <a:rPr lang="en-GB" dirty="0"/>
              <a:t>raise "Error occurred"</a:t>
            </a:r>
          </a:p>
          <a:p>
            <a:pPr marL="538163" indent="-274638">
              <a:spcBef>
                <a:spcPts val="600"/>
              </a:spcBef>
              <a:buFont typeface="+mj-lt"/>
              <a:buAutoNum type="alphaLcPeriod"/>
            </a:pPr>
            <a:r>
              <a:rPr lang="en-GB" dirty="0"/>
              <a:t>raise </a:t>
            </a:r>
            <a:r>
              <a:rPr lang="en-GB" dirty="0" err="1"/>
              <a:t>ValueError</a:t>
            </a:r>
            <a:r>
              <a:rPr lang="en-GB" dirty="0"/>
              <a:t>, "Error occurred"</a:t>
            </a:r>
          </a:p>
          <a:p>
            <a:pPr marL="538163" indent="-274638">
              <a:spcBef>
                <a:spcPts val="600"/>
              </a:spcBef>
              <a:buFont typeface="+mj-lt"/>
              <a:buAutoNum type="alphaLcPeriod"/>
            </a:pPr>
            <a:r>
              <a:rPr lang="en-GB" dirty="0"/>
              <a:t>raise </a:t>
            </a:r>
            <a:r>
              <a:rPr lang="en-GB" dirty="0" err="1"/>
              <a:t>ValueError</a:t>
            </a:r>
            <a:r>
              <a:rPr lang="en-GB" dirty="0"/>
              <a:t>("Error occurred")</a:t>
            </a:r>
          </a:p>
          <a:p>
            <a:pPr marL="538163" indent="-274638">
              <a:spcBef>
                <a:spcPts val="600"/>
              </a:spcBef>
              <a:buFont typeface="+mj-lt"/>
              <a:buAutoNum type="alphaLcPeriod"/>
            </a:pPr>
            <a:r>
              <a:rPr lang="en-GB" dirty="0"/>
              <a:t>raise("Error occurred")</a:t>
            </a:r>
          </a:p>
          <a:p>
            <a:pPr marL="538163" indent="-274638">
              <a:spcBef>
                <a:spcPts val="600"/>
              </a:spcBef>
              <a:buFont typeface="+mj-lt"/>
              <a:buAutoNum type="alphaLcPeriod"/>
            </a:pPr>
            <a:endParaRPr lang="en-GB" b="1" dirty="0"/>
          </a:p>
          <a:p>
            <a:pPr marL="266700" indent="-266700">
              <a:buFont typeface="+mj-lt"/>
              <a:buAutoNum type="arabicPeriod" startAt="4"/>
            </a:pPr>
            <a:r>
              <a:rPr lang="en-GB" b="1" dirty="0"/>
              <a:t>Why is the ‘with’ statement useful when working with files?</a:t>
            </a:r>
            <a:endParaRPr lang="en-GB" dirty="0"/>
          </a:p>
          <a:p>
            <a:pPr marL="538163" indent="-274638">
              <a:spcBef>
                <a:spcPts val="600"/>
              </a:spcBef>
              <a:buFont typeface="+mj-lt"/>
              <a:buAutoNum type="alphaLcPeriod"/>
            </a:pPr>
            <a:r>
              <a:rPr lang="en-GB" dirty="0"/>
              <a:t>It automatically creates a backup of the file</a:t>
            </a:r>
          </a:p>
          <a:p>
            <a:pPr marL="538163" indent="-274638">
              <a:spcBef>
                <a:spcPts val="600"/>
              </a:spcBef>
              <a:buFont typeface="+mj-lt"/>
              <a:buAutoNum type="alphaLcPeriod"/>
            </a:pPr>
            <a:r>
              <a:rPr lang="en-GB" dirty="0"/>
              <a:t>It ensures the file is always closed, even if an exception occurs</a:t>
            </a:r>
          </a:p>
          <a:p>
            <a:pPr marL="538163" indent="-274638">
              <a:spcBef>
                <a:spcPts val="600"/>
              </a:spcBef>
              <a:buFont typeface="+mj-lt"/>
              <a:buAutoNum type="alphaLcPeriod"/>
            </a:pPr>
            <a:r>
              <a:rPr lang="en-GB" dirty="0"/>
              <a:t>It suppresses all file-related exceptions</a:t>
            </a:r>
          </a:p>
          <a:p>
            <a:pPr marL="538163" indent="-274638">
              <a:spcBef>
                <a:spcPts val="600"/>
              </a:spcBef>
              <a:buFont typeface="+mj-lt"/>
              <a:buAutoNum type="alphaLcPeriod"/>
            </a:pPr>
            <a:r>
              <a:rPr lang="en-GB" dirty="0"/>
              <a:t>It improves read/write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82164-30A5-453C-3CEE-24D80A899AF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99213"/>
            <a:ext cx="2743200" cy="365125"/>
          </a:xfrm>
          <a:prstGeom prst="rect">
            <a:avLst/>
          </a:prstGeom>
        </p:spPr>
        <p:txBody>
          <a:bodyPr/>
          <a:lstStyle/>
          <a:p>
            <a:fld id="{F3469444-D02B-D446-9CF8-19DEDDE073D1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880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9095E6-1536-EA01-360B-D262DC9F95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877571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443921" y="1359180"/>
            <a:ext cx="7194367" cy="4435334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GB" b="1" dirty="0"/>
              <a:t>Write error messages to stderr</a:t>
            </a:r>
          </a:p>
          <a:p>
            <a:pPr marL="971550" lvl="1" indent="-285750">
              <a:spcBef>
                <a:spcPts val="600"/>
              </a:spcBef>
            </a:pPr>
            <a:r>
              <a:rPr lang="en-GB" dirty="0"/>
              <a:t>Separates normal output from error reporting</a:t>
            </a:r>
          </a:p>
          <a:p>
            <a:pPr>
              <a:spcBef>
                <a:spcPts val="600"/>
              </a:spcBef>
            </a:pPr>
            <a:r>
              <a:rPr lang="en-GB" b="1" dirty="0"/>
              <a:t>Most modern languages support exception handling</a:t>
            </a:r>
          </a:p>
          <a:p>
            <a:pPr marL="971550" lvl="1" indent="-285750">
              <a:spcBef>
                <a:spcPts val="600"/>
              </a:spcBef>
            </a:pPr>
            <a:r>
              <a:rPr lang="en-GB" dirty="0"/>
              <a:t>Enables cleaner, object-oriented error control</a:t>
            </a:r>
          </a:p>
          <a:p>
            <a:pPr>
              <a:spcBef>
                <a:spcPts val="600"/>
              </a:spcBef>
            </a:pPr>
            <a:r>
              <a:rPr lang="en-GB" b="1" dirty="0"/>
              <a:t>Exceptions are built into Python</a:t>
            </a:r>
          </a:p>
          <a:p>
            <a:pPr marL="971550" lvl="1" indent="-285750">
              <a:spcBef>
                <a:spcPts val="600"/>
              </a:spcBef>
            </a:pPr>
            <a:r>
              <a:rPr lang="en-GB" dirty="0"/>
              <a:t>Many built-ins automatically raise exceptions</a:t>
            </a:r>
          </a:p>
          <a:p>
            <a:pPr marL="971550" lvl="1" indent="-285750">
              <a:spcBef>
                <a:spcPts val="600"/>
              </a:spcBef>
            </a:pPr>
            <a:r>
              <a:rPr lang="en-GB" dirty="0"/>
              <a:t>Exceptions mark exceptional conditions, not always errors</a:t>
            </a:r>
          </a:p>
          <a:p>
            <a:pPr>
              <a:spcBef>
                <a:spcPts val="600"/>
              </a:spcBef>
            </a:pPr>
            <a:r>
              <a:rPr lang="en-GB" b="1" dirty="0"/>
              <a:t>Handle them properly!</a:t>
            </a:r>
          </a:p>
          <a:p>
            <a:pPr marL="971550" lvl="1" indent="-285750">
              <a:spcBef>
                <a:spcPts val="600"/>
              </a:spcBef>
            </a:pPr>
            <a:r>
              <a:rPr lang="en-GB" dirty="0"/>
              <a:t>Wrap risky code with try: and handle with except:</a:t>
            </a:r>
          </a:p>
          <a:p>
            <a:pPr marL="971550" lvl="1" indent="-285750">
              <a:spcBef>
                <a:spcPts val="600"/>
              </a:spcBef>
            </a:pPr>
            <a:r>
              <a:rPr lang="en-GB" dirty="0"/>
              <a:t>Optionally use else: and finally: for cleanup</a:t>
            </a:r>
          </a:p>
          <a:p>
            <a:pPr>
              <a:spcBef>
                <a:spcPts val="600"/>
              </a:spcBef>
            </a:pPr>
            <a:r>
              <a:rPr lang="en-GB" b="1" dirty="0"/>
              <a:t>Define your own exceptions when needed</a:t>
            </a:r>
          </a:p>
          <a:p>
            <a:pPr marL="971550" lvl="1" indent="-285750">
              <a:spcBef>
                <a:spcPts val="600"/>
              </a:spcBef>
            </a:pPr>
            <a:r>
              <a:rPr lang="en-GB" dirty="0"/>
              <a:t>Derive your own classes from Exception</a:t>
            </a:r>
          </a:p>
          <a:p>
            <a:pPr>
              <a:spcBef>
                <a:spcPts val="600"/>
              </a:spcBef>
            </a:pPr>
            <a:r>
              <a:rPr lang="en-GB" b="1" dirty="0"/>
              <a:t>Use assert for internal checks only</a:t>
            </a:r>
          </a:p>
          <a:p>
            <a:pPr marL="971550" lvl="1" indent="-285750">
              <a:spcBef>
                <a:spcPts val="600"/>
              </a:spcBef>
            </a:pPr>
            <a:r>
              <a:rPr lang="en-GB" dirty="0"/>
              <a:t>Ideal for debugging, not for production code</a:t>
            </a:r>
          </a:p>
        </p:txBody>
      </p:sp>
    </p:spTree>
    <p:extLst>
      <p:ext uri="{BB962C8B-B14F-4D97-AF65-F5344CB8AC3E}">
        <p14:creationId xmlns:p14="http://schemas.microsoft.com/office/powerpoint/2010/main" val="6921475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010A63-2FB1-41E3-3A4D-EA841148A5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Context Managers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708E3C-32BC-C3BA-C7B6-B5F382942C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217738" cy="4348715"/>
          </a:xfrm>
        </p:spPr>
        <p:txBody>
          <a:bodyPr/>
          <a:lstStyle/>
          <a:p>
            <a:r>
              <a:rPr lang="en-GB" b="1" dirty="0"/>
              <a:t>Context managers execute entry and exit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Implement two special methods: </a:t>
            </a:r>
          </a:p>
          <a:p>
            <a:pPr marL="971550" lvl="1" indent="-285750"/>
            <a:r>
              <a:rPr lang="en-GB" dirty="0"/>
              <a:t>__enter__() </a:t>
            </a:r>
          </a:p>
          <a:p>
            <a:pPr marL="971550" lvl="1" indent="-285750"/>
            <a:r>
              <a:rPr lang="en-GB" dirty="0"/>
              <a:t>__exit__()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__exit__() handles:</a:t>
            </a:r>
          </a:p>
          <a:p>
            <a:pPr marL="971550" lvl="1" indent="-285750"/>
            <a:r>
              <a:rPr lang="en-GB" dirty="0"/>
              <a:t>Cleanup tasks</a:t>
            </a:r>
          </a:p>
          <a:p>
            <a:pPr marL="971550" lvl="1" indent="-285750"/>
            <a:r>
              <a:rPr lang="en-GB" dirty="0"/>
              <a:t>Or Exceptions automatically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Used with the with statement to manage resources safely</a:t>
            </a:r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D6F2F5F3-D5AB-5EC6-2DF5-A13DE8F1C6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6659" y="2930546"/>
            <a:ext cx="4976659" cy="1487587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with open('spam.txt', 'rt') as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fh_in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for line in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fh_in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print(line, end='')</a:t>
            </a:r>
          </a:p>
          <a:p>
            <a:pPr>
              <a:spcBef>
                <a:spcPct val="0"/>
              </a:spcBef>
            </a:pPr>
            <a:endParaRPr lang="en-GB" sz="1800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fh_in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4CEF6CD7-3E5D-D000-6235-CE6301FD3B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302" y="4850212"/>
            <a:ext cx="4314972" cy="656590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with context_object as variable:</a:t>
            </a:r>
          </a:p>
          <a:p>
            <a:pPr>
              <a:spcBef>
                <a:spcPct val="0"/>
              </a:spcBef>
            </a:pPr>
            <a:r>
              <a:rPr lang="en-GB" sz="180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BLOCK</a:t>
            </a:r>
            <a:endParaRPr lang="en-GB" sz="1800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9761BFE-5583-510F-D2B2-0B711948EC5B}"/>
              </a:ext>
            </a:extLst>
          </p:cNvPr>
          <p:cNvSpPr txBox="1">
            <a:spLocks/>
          </p:cNvSpPr>
          <p:nvPr/>
        </p:nvSpPr>
        <p:spPr>
          <a:xfrm>
            <a:off x="6008800" y="1733108"/>
            <a:ext cx="5217738" cy="43487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File objects are built-in context managers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Automatically close files when the block exits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need for explicit finally blocks!</a:t>
            </a:r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D7EC8A73-DB98-45BA-5876-B45C05D20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6659" y="4418133"/>
            <a:ext cx="4976659" cy="6463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sz="1800" dirty="0">
                <a:latin typeface="Courier New" panose="02070309020205020404" pitchFamily="49" charset="0"/>
              </a:rPr>
              <a:t>&lt;_</a:t>
            </a:r>
            <a:r>
              <a:rPr lang="en-GB" sz="1800" dirty="0" err="1">
                <a:latin typeface="Courier New" panose="02070309020205020404" pitchFamily="49" charset="0"/>
              </a:rPr>
              <a:t>io.TextIOWrapper</a:t>
            </a:r>
            <a:r>
              <a:rPr lang="en-GB" sz="1800" dirty="0">
                <a:latin typeface="Courier New" panose="02070309020205020404" pitchFamily="49" charset="0"/>
              </a:rPr>
              <a:t> name='spam.txt' encoding='cp1252'&gt;</a:t>
            </a:r>
          </a:p>
        </p:txBody>
      </p:sp>
    </p:spTree>
    <p:extLst>
      <p:ext uri="{BB962C8B-B14F-4D97-AF65-F5344CB8AC3E}">
        <p14:creationId xmlns:p14="http://schemas.microsoft.com/office/powerpoint/2010/main" val="220256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07BE7F-13C3-3EE6-8F89-B4892C5FFD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Writing Errors to stderr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04AF9B-5437-4C04-A17F-F3A5AF397B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/>
              <a:t>Don't forget that error messages should go to stderr.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Script errors are often redirected by the user.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Ordinarily print goes to </a:t>
            </a:r>
            <a:r>
              <a:rPr lang="en-GB" dirty="0" err="1"/>
              <a:t>stdout</a:t>
            </a:r>
            <a:r>
              <a:rPr lang="en-GB" dirty="0"/>
              <a:t>, but it can be changed.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Syntax for using stderr with print changed at Python 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Using </a:t>
            </a:r>
            <a:r>
              <a:rPr lang="en-GB" dirty="0" err="1"/>
              <a:t>sys.stderr.write</a:t>
            </a:r>
            <a:r>
              <a:rPr lang="en-GB" dirty="0"/>
              <a:t> outputs to the terminal in </a:t>
            </a:r>
            <a:r>
              <a:rPr lang="en-GB" dirty="0">
                <a:solidFill>
                  <a:srgbClr val="FF0000"/>
                </a:solidFill>
              </a:rPr>
              <a:t>red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 Python 3, we can use the file parameter: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See </a:t>
            </a:r>
            <a:r>
              <a:rPr lang="en-GB" b="1" dirty="0" err="1"/>
              <a:t>errno</a:t>
            </a:r>
            <a:r>
              <a:rPr lang="en-GB" dirty="0"/>
              <a:t> module, and </a:t>
            </a:r>
            <a:r>
              <a:rPr lang="en-GB" b="1" dirty="0" err="1"/>
              <a:t>os.strerror</a:t>
            </a:r>
            <a:r>
              <a:rPr lang="en-GB" b="1" dirty="0"/>
              <a:t>() </a:t>
            </a:r>
            <a:r>
              <a:rPr lang="en-GB" dirty="0"/>
              <a:t>for error number translation.</a:t>
            </a:r>
          </a:p>
          <a:p>
            <a:endParaRPr lang="en-GB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2A473ECF-DCD4-6E55-0253-E061B2AFCF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120" y="4150707"/>
            <a:ext cx="6375160" cy="1210588"/>
          </a:xfrm>
          <a:prstGeom prst="rect">
            <a:avLst/>
          </a:prstGeom>
          <a:solidFill>
            <a:schemeClr val="tx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import sys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if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something_nasty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sys.</a:t>
            </a:r>
            <a:r>
              <a:rPr lang="en-GB" sz="1800" b="1" dirty="0" err="1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stderr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.write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("Invalid types compared\n")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sys.exit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(1)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CC2D0140-7A2B-ACCB-A759-87FD917674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120" y="5759074"/>
            <a:ext cx="6375160" cy="379591"/>
          </a:xfrm>
          <a:prstGeom prst="rect">
            <a:avLst/>
          </a:prstGeom>
          <a:solidFill>
            <a:schemeClr val="tx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print("Invalid types compared", file=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sys.</a:t>
            </a:r>
            <a:r>
              <a:rPr lang="en-GB" sz="1800" b="1" dirty="0" err="1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stderr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43550E53-925B-6FCA-6BE9-BF695FDCB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120" y="3677719"/>
            <a:ext cx="6375160" cy="379591"/>
          </a:xfrm>
          <a:prstGeom prst="rect">
            <a:avLst/>
          </a:prstGeom>
          <a:solidFill>
            <a:schemeClr val="tx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$ myscript.py &gt;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output_file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2&gt;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error_log</a:t>
            </a:r>
            <a:endParaRPr lang="en-GB" sz="1800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FBD159-6A81-F60D-2796-2DA638BF0F0F}"/>
              </a:ext>
            </a:extLst>
          </p:cNvPr>
          <p:cNvSpPr txBox="1"/>
          <p:nvPr/>
        </p:nvSpPr>
        <p:spPr>
          <a:xfrm>
            <a:off x="7772400" y="4499485"/>
            <a:ext cx="971144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Version</a:t>
            </a:r>
          </a:p>
          <a:p>
            <a:r>
              <a:rPr lang="en-GB" dirty="0"/>
              <a:t>neutral</a:t>
            </a:r>
          </a:p>
        </p:txBody>
      </p:sp>
      <p:sp>
        <p:nvSpPr>
          <p:cNvPr id="11" name="Line 11">
            <a:extLst>
              <a:ext uri="{FF2B5EF4-FFF2-40B4-BE49-F238E27FC236}">
                <a16:creationId xmlns:a16="http://schemas.microsoft.com/office/drawing/2014/main" id="{3C4DC0A9-56FB-6C56-8FCC-98C443FD3EF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93280" y="4815841"/>
            <a:ext cx="57912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8817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794F47-C9B4-0977-1C78-4B59FAAC03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Managing and Customising Warnings in Python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73799E-5CE3-A4B2-F67B-9B636FC103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0" y="1733108"/>
            <a:ext cx="10549200" cy="4061405"/>
          </a:xfrm>
        </p:spPr>
        <p:txBody>
          <a:bodyPr/>
          <a:lstStyle/>
          <a:p>
            <a:r>
              <a:rPr lang="en-GB" b="1" dirty="0"/>
              <a:t>Warnings can be generated by Python or by your own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Decide when a warning should be issued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Decide where the warning should be sent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By default, warnings are written to </a:t>
            </a:r>
            <a:r>
              <a:rPr lang="en-GB" dirty="0" err="1"/>
              <a:t>sys.stderr</a:t>
            </a:r>
            <a:endParaRPr lang="en-GB" dirty="0"/>
          </a:p>
          <a:p>
            <a:r>
              <a:rPr lang="en-GB" b="1" dirty="0"/>
              <a:t>The warnings standard module provides fine-grained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 user-defined warnings with </a:t>
            </a:r>
            <a:r>
              <a:rPr lang="en-GB" dirty="0" err="1"/>
              <a:t>warnings.warn</a:t>
            </a:r>
            <a:r>
              <a:rPr lang="en-GB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Control how warnings are formatted and displayed (customisable functions)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Filter warnings by type, message text, or category</a:t>
            </a:r>
          </a:p>
          <a:p>
            <a:r>
              <a:rPr lang="en-GB" b="1" dirty="0"/>
              <a:t>Command-line control with options –</a:t>
            </a:r>
            <a:r>
              <a:rPr lang="en-GB" b="1" dirty="0" err="1"/>
              <a:t>Wd</a:t>
            </a: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Enables warnings that are normally suppressed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 err="1"/>
              <a:t>DeprecationWarning</a:t>
            </a:r>
            <a:r>
              <a:rPr lang="en-GB" dirty="0"/>
              <a:t> messages are hidden by default but can be shown with -</a:t>
            </a:r>
            <a:r>
              <a:rPr lang="en-GB" dirty="0" err="1"/>
              <a:t>Wd</a:t>
            </a:r>
            <a:r>
              <a:rPr lang="en-GB" dirty="0"/>
              <a:t> or a custom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9BD31-03B0-E3B7-03BF-C68B750E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78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AA3AA-1270-B76A-BE41-FA35CBC1F1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Warnings – 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DA5E4-A958-B39F-5F87-22610FAD92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/>
              <a:t>Raise a non-fatal </a:t>
            </a:r>
            <a:r>
              <a:rPr lang="en-GB" b="1" dirty="0" err="1"/>
              <a:t>UserWarning</a:t>
            </a:r>
            <a:endParaRPr lang="en-GB" b="1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Turn a warning into a fatal exception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F82B8B-5AF2-9671-49F2-6E45414DC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A96F2E13-E00F-779D-ABCD-A18603F1DB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079" y="2127691"/>
            <a:ext cx="3123960" cy="1210588"/>
          </a:xfrm>
          <a:prstGeom prst="rect">
            <a:avLst/>
          </a:prstGeom>
          <a:solidFill>
            <a:schemeClr val="tx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import warnings</a:t>
            </a:r>
          </a:p>
          <a:p>
            <a:pPr>
              <a:spcBef>
                <a:spcPct val="0"/>
              </a:spcBef>
            </a:pPr>
            <a:endParaRPr lang="en-GB" sz="1800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</a:pP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warnings.warn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('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Oops'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print('Ending...')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86E0EC6B-8585-3A84-9E79-EAF55C17E5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079" y="4092842"/>
            <a:ext cx="5135800" cy="2041585"/>
          </a:xfrm>
          <a:prstGeom prst="rect">
            <a:avLst/>
          </a:prstGeom>
          <a:solidFill>
            <a:schemeClr val="tx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import warnings</a:t>
            </a:r>
          </a:p>
          <a:p>
            <a:pPr>
              <a:spcBef>
                <a:spcPct val="0"/>
              </a:spcBef>
            </a:pP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warnings.simplefilter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('default')</a:t>
            </a:r>
          </a:p>
          <a:p>
            <a:pPr>
              <a:spcBef>
                <a:spcPct val="0"/>
              </a:spcBef>
            </a:pP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warnings.filterwarnings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('error', '.*')</a:t>
            </a:r>
          </a:p>
          <a:p>
            <a:pPr>
              <a:spcBef>
                <a:spcPct val="0"/>
              </a:spcBef>
            </a:pPr>
            <a:endParaRPr lang="en-GB" sz="1800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import locale</a:t>
            </a:r>
          </a:p>
          <a:p>
            <a:pPr>
              <a:spcBef>
                <a:spcPct val="0"/>
              </a:spcBef>
            </a:pP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locale.getdefaultlocale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print('Ending...')</a:t>
            </a:r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A2787689-69D3-0694-4DF7-B94F6039DB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2039" y="2127691"/>
            <a:ext cx="3979633" cy="132343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Warning (from warnings module):</a:t>
            </a:r>
          </a:p>
          <a:p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  File "warn.py", line 3</a:t>
            </a:r>
          </a:p>
          <a:p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    </a:t>
            </a:r>
            <a:r>
              <a:rPr lang="en-GB" sz="1600" dirty="0" err="1">
                <a:solidFill>
                  <a:srgbClr val="FF0000"/>
                </a:solidFill>
                <a:latin typeface="Courier New" panose="02070309020205020404" pitchFamily="49" charset="0"/>
              </a:rPr>
              <a:t>warnings.warn</a:t>
            </a:r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('</a:t>
            </a:r>
            <a:r>
              <a:rPr lang="en-GB" sz="1600" dirty="0" err="1">
                <a:solidFill>
                  <a:srgbClr val="FF0000"/>
                </a:solidFill>
                <a:latin typeface="Courier New" panose="02070309020205020404" pitchFamily="49" charset="0"/>
              </a:rPr>
              <a:t>Oops'</a:t>
            </a:r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GB" sz="1600" dirty="0" err="1">
                <a:solidFill>
                  <a:srgbClr val="FF0000"/>
                </a:solidFill>
                <a:latin typeface="Courier New" panose="02070309020205020404" pitchFamily="49" charset="0"/>
              </a:rPr>
              <a:t>UserWarning</a:t>
            </a:r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: Oops</a:t>
            </a:r>
          </a:p>
          <a:p>
            <a:r>
              <a:rPr lang="en-GB" sz="1600" dirty="0">
                <a:latin typeface="Courier New" panose="02070309020205020404" pitchFamily="49" charset="0"/>
              </a:rPr>
              <a:t>Ending...</a:t>
            </a:r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447E76AA-57AB-539B-0E4B-71FE4185AA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8123" y="4789030"/>
            <a:ext cx="5135801" cy="132343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 File "warn2.py", line 6, in &lt;module&gt;</a:t>
            </a:r>
          </a:p>
          <a:p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    </a:t>
            </a:r>
            <a:r>
              <a:rPr lang="en-GB" sz="1600" dirty="0" err="1">
                <a:solidFill>
                  <a:srgbClr val="FF0000"/>
                </a:solidFill>
                <a:latin typeface="Courier New" panose="02070309020205020404" pitchFamily="49" charset="0"/>
              </a:rPr>
              <a:t>locale.getdefaultlocale</a:t>
            </a:r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GB" sz="1600" dirty="0" err="1">
                <a:solidFill>
                  <a:srgbClr val="FF0000"/>
                </a:solidFill>
                <a:latin typeface="Courier New" panose="02070309020205020404" pitchFamily="49" charset="0"/>
              </a:rPr>
              <a:t>DeprecationWarning</a:t>
            </a:r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: '</a:t>
            </a:r>
            <a:r>
              <a:rPr lang="en-GB" sz="1600" dirty="0" err="1">
                <a:solidFill>
                  <a:srgbClr val="FF0000"/>
                </a:solidFill>
                <a:latin typeface="Courier New" panose="02070309020205020404" pitchFamily="49" charset="0"/>
              </a:rPr>
              <a:t>locale.getdefaultlocale</a:t>
            </a:r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</a:rPr>
              <a:t>' is deprecated and slated for removal in Python 3.15. </a:t>
            </a:r>
            <a:endParaRPr lang="en-GB" sz="1600" dirty="0">
              <a:latin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D26E5A-0289-FED5-A17E-6B9A054A9E80}"/>
              </a:ext>
            </a:extLst>
          </p:cNvPr>
          <p:cNvSpPr txBox="1"/>
          <p:nvPr/>
        </p:nvSpPr>
        <p:spPr>
          <a:xfrm>
            <a:off x="6741563" y="4381991"/>
            <a:ext cx="329651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err="1"/>
              <a:t>Equiavelent</a:t>
            </a:r>
            <a:r>
              <a:rPr lang="en-GB" dirty="0"/>
              <a:t> to –</a:t>
            </a:r>
            <a:r>
              <a:rPr lang="en-GB" dirty="0" err="1"/>
              <a:t>Wd</a:t>
            </a:r>
            <a:r>
              <a:rPr lang="en-GB" dirty="0"/>
              <a:t> options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7D0C70-ABF5-8D3E-A60B-67E278BC80F8}"/>
              </a:ext>
            </a:extLst>
          </p:cNvPr>
          <p:cNvSpPr txBox="1"/>
          <p:nvPr/>
        </p:nvSpPr>
        <p:spPr>
          <a:xfrm>
            <a:off x="3645339" y="6371056"/>
            <a:ext cx="321770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Raises a </a:t>
            </a:r>
            <a:r>
              <a:rPr lang="en-GB" dirty="0" err="1"/>
              <a:t>DeprecationWarning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705F6A-AB90-1674-34E4-6381E5E88AC5}"/>
              </a:ext>
            </a:extLst>
          </p:cNvPr>
          <p:cNvSpPr txBox="1"/>
          <p:nvPr/>
        </p:nvSpPr>
        <p:spPr>
          <a:xfrm>
            <a:off x="1029422" y="6361126"/>
            <a:ext cx="232300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Will not be executed</a:t>
            </a:r>
          </a:p>
        </p:txBody>
      </p:sp>
      <p:sp>
        <p:nvSpPr>
          <p:cNvPr id="15" name="Line 11">
            <a:extLst>
              <a:ext uri="{FF2B5EF4-FFF2-40B4-BE49-F238E27FC236}">
                <a16:creationId xmlns:a16="http://schemas.microsoft.com/office/drawing/2014/main" id="{8A4EDA32-5B00-6F42-E911-651D9F6D7AF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879543" y="4594765"/>
            <a:ext cx="862019" cy="9719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3EF2DB3-EEFB-0D92-293C-195A17848C67}"/>
              </a:ext>
            </a:extLst>
          </p:cNvPr>
          <p:cNvSpPr/>
          <p:nvPr/>
        </p:nvSpPr>
        <p:spPr>
          <a:xfrm>
            <a:off x="1007976" y="5515249"/>
            <a:ext cx="3186072" cy="279264"/>
          </a:xfrm>
          <a:prstGeom prst="round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Line 11">
            <a:extLst>
              <a:ext uri="{FF2B5EF4-FFF2-40B4-BE49-F238E27FC236}">
                <a16:creationId xmlns:a16="http://schemas.microsoft.com/office/drawing/2014/main" id="{4DE25C71-2B67-FA23-0880-D04F9B7BB80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28134" y="5813772"/>
            <a:ext cx="1" cy="547354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4A5934A-0C96-CD20-3350-B03270E876CD}"/>
              </a:ext>
            </a:extLst>
          </p:cNvPr>
          <p:cNvSpPr/>
          <p:nvPr/>
        </p:nvSpPr>
        <p:spPr>
          <a:xfrm>
            <a:off x="1024228" y="5835907"/>
            <a:ext cx="2278156" cy="266402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Line 11">
            <a:extLst>
              <a:ext uri="{FF2B5EF4-FFF2-40B4-BE49-F238E27FC236}">
                <a16:creationId xmlns:a16="http://schemas.microsoft.com/office/drawing/2014/main" id="{35C95F8B-647A-47A4-1842-E7533669C2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97661" y="6112468"/>
            <a:ext cx="0" cy="239344"/>
          </a:xfrm>
          <a:prstGeom prst="line">
            <a:avLst/>
          </a:prstGeom>
          <a:noFill/>
          <a:ln w="19050">
            <a:solidFill>
              <a:schemeClr val="accent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BF9A31C-0276-44E9-FA05-244402036DC8}"/>
              </a:ext>
            </a:extLst>
          </p:cNvPr>
          <p:cNvSpPr/>
          <p:nvPr/>
        </p:nvSpPr>
        <p:spPr>
          <a:xfrm>
            <a:off x="1007976" y="4440888"/>
            <a:ext cx="4854343" cy="565806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9019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33E20-36F4-E838-937B-585027F02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Exception Handling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8BB29-EEE5-D028-8EE5-297E08196F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/>
              <a:t>Traditional error handling techniques include: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Returning a value from a function to indicate success or failure.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Ignore the error.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Log the error, but otherwise ignore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Put an object into some kind of invalid state that can be tested.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Aborting the program.</a:t>
            </a:r>
          </a:p>
          <a:p>
            <a:r>
              <a:rPr lang="en-GB" b="1" dirty="0"/>
              <a:t>In Python, an exception can be thrown: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 exception is represented by an object.</a:t>
            </a:r>
          </a:p>
          <a:p>
            <a:pPr marL="971550" lvl="1" indent="-285750"/>
            <a:r>
              <a:rPr lang="en-GB" dirty="0"/>
              <a:t>Usually of a class derived from the exception superclass.</a:t>
            </a:r>
          </a:p>
          <a:p>
            <a:pPr marL="971550" lvl="1" indent="-285750"/>
            <a:r>
              <a:rPr lang="en-GB" dirty="0"/>
              <a:t>Includes diagnostic attributes which may be printed.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Throwing an exception transfers control.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function call stack is unwound until a handler capable of handling the exception object is found.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2205E2-B7F9-C282-941E-3D99AEB51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653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B3C54-C3FC-0287-5206-247AC9F73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952C6-740E-006D-6A9B-BEA8874944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Exception Handling - Syntax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6C50D0-B38D-22E6-E285-7D33511B7E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/>
              <a:t>Unhandled exceptions terminate the program.</a:t>
            </a:r>
          </a:p>
          <a:p>
            <a:r>
              <a:rPr lang="en-GB" b="1" dirty="0"/>
              <a:t>Trapping an exception: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Although we use terms like "try block", there is no real or implied scope within each code section.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57183D-B8E0-3E51-754C-9B22A17DF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FD847D5F-90C0-E185-E8D2-50B4DD0AD5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428" y="2604518"/>
            <a:ext cx="4493543" cy="2318583"/>
          </a:xfrm>
          <a:prstGeom prst="rect">
            <a:avLst/>
          </a:prstGeom>
          <a:solidFill>
            <a:schemeClr val="tx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b="1" dirty="0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try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code body</a:t>
            </a:r>
          </a:p>
          <a:p>
            <a:pPr>
              <a:spcBef>
                <a:spcPct val="0"/>
              </a:spcBef>
            </a:pPr>
            <a:r>
              <a:rPr lang="en-GB" sz="1800" b="1" dirty="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except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[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exception_list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[as var]]: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exception handler</a:t>
            </a:r>
          </a:p>
          <a:p>
            <a:pPr>
              <a:spcBef>
                <a:spcPct val="0"/>
              </a:spcBef>
            </a:pPr>
            <a:r>
              <a:rPr lang="en-GB" sz="1800" b="1" dirty="0">
                <a:solidFill>
                  <a:schemeClr val="accent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else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statements if no exception</a:t>
            </a:r>
          </a:p>
          <a:p>
            <a:pPr>
              <a:spcBef>
                <a:spcPct val="0"/>
              </a:spcBef>
            </a:pPr>
            <a:r>
              <a:rPr lang="en-GB" sz="1800" b="1" dirty="0">
                <a:solidFill>
                  <a:schemeClr val="accent4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finally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final statements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6A5440-4702-721F-D810-23DF37A9D78D}"/>
              </a:ext>
            </a:extLst>
          </p:cNvPr>
          <p:cNvSpPr txBox="1"/>
          <p:nvPr/>
        </p:nvSpPr>
        <p:spPr>
          <a:xfrm>
            <a:off x="5843921" y="3763326"/>
            <a:ext cx="2570736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Optional, not executed if an exception occurs</a:t>
            </a:r>
            <a:endParaRPr lang="en-GB" dirty="0"/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3C1C91F3-FCFE-6D16-C373-AECE448C500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851751" y="4065713"/>
            <a:ext cx="992169" cy="5544"/>
          </a:xfrm>
          <a:prstGeom prst="line">
            <a:avLst/>
          </a:prstGeom>
          <a:noFill/>
          <a:ln w="19050">
            <a:solidFill>
              <a:schemeClr val="accent3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76A01E4-9B1D-9D0E-BE89-380D7EAE794E}"/>
              </a:ext>
            </a:extLst>
          </p:cNvPr>
          <p:cNvSpPr/>
          <p:nvPr/>
        </p:nvSpPr>
        <p:spPr>
          <a:xfrm>
            <a:off x="989579" y="3763326"/>
            <a:ext cx="3811022" cy="537643"/>
          </a:xfrm>
          <a:prstGeom prst="round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F7F5D-6AFF-92E1-7836-45E02BF7318E}"/>
              </a:ext>
            </a:extLst>
          </p:cNvPr>
          <p:cNvSpPr txBox="1"/>
          <p:nvPr/>
        </p:nvSpPr>
        <p:spPr>
          <a:xfrm>
            <a:off x="5843920" y="4452689"/>
            <a:ext cx="307147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Optional, </a:t>
            </a:r>
            <a:r>
              <a:rPr lang="en-GB" b="1" dirty="0"/>
              <a:t>always</a:t>
            </a:r>
            <a:r>
              <a:rPr lang="en-GB" dirty="0"/>
              <a:t> executed</a:t>
            </a:r>
          </a:p>
        </p:txBody>
      </p:sp>
      <p:sp>
        <p:nvSpPr>
          <p:cNvPr id="11" name="Line 11">
            <a:extLst>
              <a:ext uri="{FF2B5EF4-FFF2-40B4-BE49-F238E27FC236}">
                <a16:creationId xmlns:a16="http://schemas.microsoft.com/office/drawing/2014/main" id="{2F35C1F4-A7C0-1188-2DE0-388A88E16AE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851751" y="4631519"/>
            <a:ext cx="992169" cy="5544"/>
          </a:xfrm>
          <a:prstGeom prst="line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333C6FB-A79A-F610-2DDF-3C453E877154}"/>
              </a:ext>
            </a:extLst>
          </p:cNvPr>
          <p:cNvSpPr/>
          <p:nvPr/>
        </p:nvSpPr>
        <p:spPr>
          <a:xfrm>
            <a:off x="989579" y="4328160"/>
            <a:ext cx="3811022" cy="566778"/>
          </a:xfrm>
          <a:prstGeom prst="round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246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503479-123E-2C41-CB92-380A8525AD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Exceptions – Multiple except blocks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69959D-EAFD-7B8B-4B16-C8ED92EB38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/>
              <a:t>It is common to trap more than one exception: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Each with its own handler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Or multiple exceptions with the same handler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7E0E9-476E-B4F0-E252-053766DDD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C49E740B-F423-7972-0DC7-3ABA4C2428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668" y="2960118"/>
            <a:ext cx="4493543" cy="3426579"/>
          </a:xfrm>
          <a:prstGeom prst="rect">
            <a:avLst/>
          </a:prstGeom>
          <a:solidFill>
            <a:schemeClr val="tx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filename = "foo"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try: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f = open(filename)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except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FileNotFoundError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errmsg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filename + " not found"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except (</a:t>
            </a:r>
            <a:r>
              <a:rPr lang="en-GB" sz="1800" dirty="0" err="1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TypeError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ValueError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errmsg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"Invalid filename"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...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if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errmsg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!= "":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sys.exit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errmsg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B6E18-0ED1-2D14-6E3D-25CE417256FA}"/>
              </a:ext>
            </a:extLst>
          </p:cNvPr>
          <p:cNvSpPr txBox="1"/>
          <p:nvPr/>
        </p:nvSpPr>
        <p:spPr>
          <a:xfrm>
            <a:off x="5748358" y="4496465"/>
            <a:ext cx="3617155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dirty="0"/>
              <a:t>For example, </a:t>
            </a:r>
            <a:r>
              <a:rPr lang="en-GB" dirty="0" err="1"/>
              <a:t>TypeError</a:t>
            </a:r>
            <a:r>
              <a:rPr lang="en-GB" dirty="0"/>
              <a:t> would be raised if filename was not a string</a:t>
            </a:r>
          </a:p>
        </p:txBody>
      </p:sp>
      <p:sp>
        <p:nvSpPr>
          <p:cNvPr id="10" name="Line 11">
            <a:extLst>
              <a:ext uri="{FF2B5EF4-FFF2-40B4-BE49-F238E27FC236}">
                <a16:creationId xmlns:a16="http://schemas.microsoft.com/office/drawing/2014/main" id="{C5FE2EF1-DFC5-337F-27C1-EFC5862208D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62011" y="4801042"/>
            <a:ext cx="992169" cy="5544"/>
          </a:xfrm>
          <a:prstGeom prst="line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B4EDDD1-0A30-5A1D-1073-7C645AD0323E}"/>
              </a:ext>
            </a:extLst>
          </p:cNvPr>
          <p:cNvSpPr/>
          <p:nvPr/>
        </p:nvSpPr>
        <p:spPr>
          <a:xfrm>
            <a:off x="1384300" y="6043775"/>
            <a:ext cx="2072132" cy="287021"/>
          </a:xfrm>
          <a:prstGeom prst="roundRect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17A032-4589-5992-02BC-71A4B99A58FA}"/>
              </a:ext>
            </a:extLst>
          </p:cNvPr>
          <p:cNvSpPr txBox="1"/>
          <p:nvPr/>
        </p:nvSpPr>
        <p:spPr>
          <a:xfrm>
            <a:off x="5748358" y="5905005"/>
            <a:ext cx="286224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Remember, exit() raises a </a:t>
            </a:r>
            <a:r>
              <a:rPr lang="en-GB" dirty="0" err="1"/>
              <a:t>SystemExit</a:t>
            </a:r>
            <a:r>
              <a:rPr lang="en-GB" dirty="0"/>
              <a:t> exception!</a:t>
            </a:r>
          </a:p>
        </p:txBody>
      </p:sp>
      <p:sp>
        <p:nvSpPr>
          <p:cNvPr id="13" name="Line 11">
            <a:extLst>
              <a:ext uri="{FF2B5EF4-FFF2-40B4-BE49-F238E27FC236}">
                <a16:creationId xmlns:a16="http://schemas.microsoft.com/office/drawing/2014/main" id="{1EDC0068-18AC-7C99-6D26-5913D8C7E26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11296" y="6187439"/>
            <a:ext cx="2237062" cy="5389"/>
          </a:xfrm>
          <a:prstGeom prst="line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A8DA507-BA6B-DBDF-E675-AAA490CD46AB}"/>
              </a:ext>
            </a:extLst>
          </p:cNvPr>
          <p:cNvSpPr/>
          <p:nvPr/>
        </p:nvSpPr>
        <p:spPr>
          <a:xfrm>
            <a:off x="1897380" y="4655819"/>
            <a:ext cx="1173480" cy="287021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5217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257A7-9DEF-0788-9B2E-9CFCBB00F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4138CF-7851-022F-C80D-18B7D1D6AC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Exceptions – Multiple except blocks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12F755-678B-32BC-BDD6-2C57A191B4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/>
              <a:t>It is common to trap more than one exception: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Each with its own handler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Or multiple exceptions with the same handler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40668A-C08C-F1BA-1732-959278DF5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E9015CB0-FB49-F055-1FB4-38F3CB5624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668" y="2960118"/>
            <a:ext cx="4493543" cy="3426579"/>
          </a:xfrm>
          <a:prstGeom prst="rect">
            <a:avLst/>
          </a:prstGeom>
          <a:solidFill>
            <a:schemeClr val="tx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5250" tIns="50800" rIns="95250" bIns="5080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filename = "foo"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try: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f = open(filename)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except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FileNotFoundError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errmsg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filename + " not found"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except (</a:t>
            </a:r>
            <a:r>
              <a:rPr lang="en-GB" sz="1800" dirty="0" err="1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TypeError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ValueError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errmsg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"Invalid filename"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...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if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errmsg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!= "":</a:t>
            </a:r>
          </a:p>
          <a:p>
            <a:pPr>
              <a:spcBef>
                <a:spcPct val="0"/>
              </a:spcBef>
            </a:pP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sys.exit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en-GB" sz="18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errmsg</a:t>
            </a:r>
            <a:r>
              <a:rPr lang="en-GB" sz="18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F0B8AA-E8CF-1BCB-BF5C-EF766733BA5A}"/>
              </a:ext>
            </a:extLst>
          </p:cNvPr>
          <p:cNvSpPr txBox="1"/>
          <p:nvPr/>
        </p:nvSpPr>
        <p:spPr>
          <a:xfrm>
            <a:off x="5748358" y="4496465"/>
            <a:ext cx="3617155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dirty="0"/>
              <a:t>For example, </a:t>
            </a:r>
            <a:r>
              <a:rPr lang="en-GB" dirty="0" err="1"/>
              <a:t>TypeError</a:t>
            </a:r>
            <a:r>
              <a:rPr lang="en-GB" dirty="0"/>
              <a:t> would be raised if filename was not a string</a:t>
            </a:r>
          </a:p>
        </p:txBody>
      </p:sp>
      <p:sp>
        <p:nvSpPr>
          <p:cNvPr id="10" name="Line 11">
            <a:extLst>
              <a:ext uri="{FF2B5EF4-FFF2-40B4-BE49-F238E27FC236}">
                <a16:creationId xmlns:a16="http://schemas.microsoft.com/office/drawing/2014/main" id="{590AEB1D-0814-EF8B-EF7E-CC2445A3F09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62011" y="4801042"/>
            <a:ext cx="992169" cy="5544"/>
          </a:xfrm>
          <a:prstGeom prst="line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FB9CAAE-40D8-FB88-56CC-920524015B36}"/>
              </a:ext>
            </a:extLst>
          </p:cNvPr>
          <p:cNvSpPr/>
          <p:nvPr/>
        </p:nvSpPr>
        <p:spPr>
          <a:xfrm>
            <a:off x="1384300" y="6043775"/>
            <a:ext cx="2072132" cy="287021"/>
          </a:xfrm>
          <a:prstGeom prst="roundRect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1376D1-5AE0-DE43-45C5-BEBC24A68941}"/>
              </a:ext>
            </a:extLst>
          </p:cNvPr>
          <p:cNvSpPr txBox="1"/>
          <p:nvPr/>
        </p:nvSpPr>
        <p:spPr>
          <a:xfrm>
            <a:off x="5748358" y="5905005"/>
            <a:ext cx="286224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Remember, exit() raises a </a:t>
            </a:r>
            <a:r>
              <a:rPr lang="en-GB" dirty="0" err="1"/>
              <a:t>SystemExit</a:t>
            </a:r>
            <a:r>
              <a:rPr lang="en-GB" dirty="0"/>
              <a:t> exception!</a:t>
            </a:r>
          </a:p>
        </p:txBody>
      </p:sp>
      <p:sp>
        <p:nvSpPr>
          <p:cNvPr id="13" name="Line 11">
            <a:extLst>
              <a:ext uri="{FF2B5EF4-FFF2-40B4-BE49-F238E27FC236}">
                <a16:creationId xmlns:a16="http://schemas.microsoft.com/office/drawing/2014/main" id="{5E2D69B2-5F9F-3964-36E8-F11B4D4E3E0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11296" y="6187439"/>
            <a:ext cx="2237062" cy="5389"/>
          </a:xfrm>
          <a:prstGeom prst="line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32CDC51-5B72-4C0D-F1B3-558C0CF0C3C0}"/>
              </a:ext>
            </a:extLst>
          </p:cNvPr>
          <p:cNvSpPr/>
          <p:nvPr/>
        </p:nvSpPr>
        <p:spPr>
          <a:xfrm>
            <a:off x="1897380" y="4655819"/>
            <a:ext cx="1173480" cy="287021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823995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 - Business/Marketing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10.xml><?xml version="1.0" encoding="utf-8"?>
<a:theme xmlns:a="http://schemas.openxmlformats.org/drawingml/2006/main" name="Intro Black and Whit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11.xml><?xml version="1.0" encoding="utf-8"?>
<a:theme xmlns:a="http://schemas.openxmlformats.org/drawingml/2006/main" name="Divider Slides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12.xml><?xml version="1.0" encoding="utf-8"?>
<a:theme xmlns:a="http://schemas.openxmlformats.org/drawingml/2006/main" name="Blu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3.xml><?xml version="1.0" encoding="utf-8"?>
<a:theme xmlns:a="http://schemas.openxmlformats.org/drawingml/2006/main" name="Yellow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4.xml><?xml version="1.0" encoding="utf-8"?>
<a:theme xmlns:a="http://schemas.openxmlformats.org/drawingml/2006/main" name="Red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5.xml><?xml version="1.0" encoding="utf-8"?>
<a:theme xmlns:a="http://schemas.openxmlformats.org/drawingml/2006/main" name="Purpl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6.xml><?xml version="1.0" encoding="utf-8"?>
<a:theme xmlns:a="http://schemas.openxmlformats.org/drawingml/2006/main" name="Orang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7.xml><?xml version="1.0" encoding="utf-8"?>
<a:theme xmlns:a="http://schemas.openxmlformats.org/drawingml/2006/main" name="Green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8.xml><?xml version="1.0" encoding="utf-8"?>
<a:theme xmlns:a="http://schemas.openxmlformats.org/drawingml/2006/main" name="B/W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over Slides - Tech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Cover Slides - AI/Data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4.xml><?xml version="1.0" encoding="utf-8"?>
<a:theme xmlns:a="http://schemas.openxmlformats.org/drawingml/2006/main" name="Intro Blu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5.xml><?xml version="1.0" encoding="utf-8"?>
<a:theme xmlns:a="http://schemas.openxmlformats.org/drawingml/2006/main" name="Intro Yellow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6.xml><?xml version="1.0" encoding="utf-8"?>
<a:theme xmlns:a="http://schemas.openxmlformats.org/drawingml/2006/main" name="Intro Red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7.xml><?xml version="1.0" encoding="utf-8"?>
<a:theme xmlns:a="http://schemas.openxmlformats.org/drawingml/2006/main" name="Intro Purp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8.xml><?xml version="1.0" encoding="utf-8"?>
<a:theme xmlns:a="http://schemas.openxmlformats.org/drawingml/2006/main" name="Intro Orang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9.xml><?xml version="1.0" encoding="utf-8"?>
<a:theme xmlns:a="http://schemas.openxmlformats.org/drawingml/2006/main" name="Intro Green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5BAD9D95F28D4EB8D45E8498D5AAA1" ma:contentTypeVersion="15" ma:contentTypeDescription="Create a new document." ma:contentTypeScope="" ma:versionID="dd342008104879ec76703fa921339524">
  <xsd:schema xmlns:xsd="http://www.w3.org/2001/XMLSchema" xmlns:xs="http://www.w3.org/2001/XMLSchema" xmlns:p="http://schemas.microsoft.com/office/2006/metadata/properties" xmlns:ns2="c319d61d-2005-46c1-b745-2d154ed3822a" xmlns:ns3="1b5d0ff9-ddc4-429e-a7d9-b8b8a70810cc" targetNamespace="http://schemas.microsoft.com/office/2006/metadata/properties" ma:root="true" ma:fieldsID="4ff0c33e32c6cbd974369c54ac636b28" ns2:_="" ns3:_="">
    <xsd:import namespace="c319d61d-2005-46c1-b745-2d154ed3822a"/>
    <xsd:import namespace="1b5d0ff9-ddc4-429e-a7d9-b8b8a70810c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ItemType" minOccurs="0"/>
                <xsd:element ref="ns2:MediaServiceAutoKeyPoints" minOccurs="0"/>
                <xsd:element ref="ns2:MediaServiceKeyPoints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19d61d-2005-46c1-b745-2d154ed382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ItemType" ma:index="15" nillable="true" ma:displayName="ItemType" ma:description="Choose item type" ma:format="Dropdown" ma:internalName="ItemType">
      <xsd:simpleType>
        <xsd:restriction base="dms:Choice">
          <xsd:enumeration value="Logo"/>
          <xsd:enumeration value="Choice 2"/>
          <xsd:enumeration value="Choice 3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85f1f1f9-0179-4c93-b971-8e9741e045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5d0ff9-ddc4-429e-a7d9-b8b8a70810cc" elementFormDefault="qualified">
    <xsd:import namespace="http://schemas.microsoft.com/office/2006/documentManagement/types"/>
    <xsd:import namespace="http://schemas.microsoft.com/office/infopath/2007/PartnerControls"/>
    <xsd:element name="TaxCatchAll" ma:index="22" nillable="true" ma:displayName="Taxonomy Catch All Column" ma:hidden="true" ma:list="{a4874b9e-ab9b-4956-b4e5-6ad56a549818}" ma:internalName="TaxCatchAll" ma:showField="CatchAllData" ma:web="1b5d0ff9-ddc4-429e-a7d9-b8b8a70810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b5d0ff9-ddc4-429e-a7d9-b8b8a70810cc" xsi:nil="true"/>
    <lcf76f155ced4ddcb4097134ff3c332f xmlns="c319d61d-2005-46c1-b745-2d154ed3822a">
      <Terms xmlns="http://schemas.microsoft.com/office/infopath/2007/PartnerControls"/>
    </lcf76f155ced4ddcb4097134ff3c332f>
    <ItemType xmlns="c319d61d-2005-46c1-b745-2d154ed3822a" xsi:nil="true"/>
  </documentManagement>
</p:properties>
</file>

<file path=customXml/itemProps1.xml><?xml version="1.0" encoding="utf-8"?>
<ds:datastoreItem xmlns:ds="http://schemas.openxmlformats.org/officeDocument/2006/customXml" ds:itemID="{E0CF5967-01BD-40C1-B1E3-8E6CDE2BF8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6328C4D-C84C-4E1C-A543-F58A44AF8E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19d61d-2005-46c1-b745-2d154ed3822a"/>
    <ds:schemaRef ds:uri="1b5d0ff9-ddc4-429e-a7d9-b8b8a70810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AC71F1D-A98C-43DF-A986-061295C23702}">
  <ds:schemaRefs>
    <ds:schemaRef ds:uri="52e7f57a-cc1d-4bce-9b60-d9dd785361c7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4851bab5-d36a-4f24-a761-998180967d12"/>
    <ds:schemaRef ds:uri="http://www.w3.org/XML/1998/namespace"/>
    <ds:schemaRef ds:uri="http://purl.org/dc/dcmitype/"/>
    <ds:schemaRef ds:uri="ae7a5ef5-f60e-4918-a47e-25aad02606cf"/>
    <ds:schemaRef ds:uri="35c74202-6262-43ee-80e5-eb97de261190"/>
    <ds:schemaRef ds:uri="1b5d0ff9-ddc4-429e-a7d9-b8b8a70810cc"/>
    <ds:schemaRef ds:uri="c319d61d-2005-46c1-b745-2d154ed3822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QAPPTDeck_Jun2024_v1Main</Template>
  <TotalTime>21345</TotalTime>
  <Words>5045</Words>
  <Application>Microsoft Office PowerPoint</Application>
  <PresentationFormat>Widescreen</PresentationFormat>
  <Paragraphs>581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18</vt:i4>
      </vt:variant>
      <vt:variant>
        <vt:lpstr>Slide Titles</vt:lpstr>
      </vt:variant>
      <vt:variant>
        <vt:i4>22</vt:i4>
      </vt:variant>
    </vt:vector>
  </HeadingPairs>
  <TitlesOfParts>
    <vt:vector size="48" baseType="lpstr">
      <vt:lpstr>Figtree Light</vt:lpstr>
      <vt:lpstr>Courier New</vt:lpstr>
      <vt:lpstr>Consolas</vt:lpstr>
      <vt:lpstr>Montserrat Black</vt:lpstr>
      <vt:lpstr>Figtree</vt:lpstr>
      <vt:lpstr>Montserrat</vt:lpstr>
      <vt:lpstr>Arial</vt:lpstr>
      <vt:lpstr>Aptos</vt:lpstr>
      <vt:lpstr>Cover Slides - Business/Marketing</vt:lpstr>
      <vt:lpstr>Cover Slides - Tech</vt:lpstr>
      <vt:lpstr>Cover Slides - AI/Data</vt:lpstr>
      <vt:lpstr>Intro Blue</vt:lpstr>
      <vt:lpstr>Intro Yellow</vt:lpstr>
      <vt:lpstr>Intro Red</vt:lpstr>
      <vt:lpstr>Intro Purple</vt:lpstr>
      <vt:lpstr>Intro Orange</vt:lpstr>
      <vt:lpstr>Intro Green</vt:lpstr>
      <vt:lpstr>Intro Black and White</vt:lpstr>
      <vt:lpstr>Divider Slides</vt:lpstr>
      <vt:lpstr>Blue Module</vt:lpstr>
      <vt:lpstr>Yellow Module</vt:lpstr>
      <vt:lpstr>Red Module</vt:lpstr>
      <vt:lpstr>Purple Module</vt:lpstr>
      <vt:lpstr>Orange Module</vt:lpstr>
      <vt:lpstr>Green Module</vt:lpstr>
      <vt:lpstr>B/W Module</vt:lpstr>
      <vt:lpstr>Module 12 – Error Handling and Exceptions</vt:lpstr>
      <vt:lpstr>PowerPoint Presentation</vt:lpstr>
      <vt:lpstr>Writing Errors to stderr</vt:lpstr>
      <vt:lpstr>Managing and Customising Warnings in Python</vt:lpstr>
      <vt:lpstr>Warnings – Examples</vt:lpstr>
      <vt:lpstr>Exception Handling</vt:lpstr>
      <vt:lpstr>Exception Handling - Syntax</vt:lpstr>
      <vt:lpstr>Exceptions – Multiple except blocks</vt:lpstr>
      <vt:lpstr>Exceptions – Multiple except blocks</vt:lpstr>
      <vt:lpstr>Working with Exception Objects</vt:lpstr>
      <vt:lpstr>The Role of the finally block</vt:lpstr>
      <vt:lpstr>Order of Execution</vt:lpstr>
      <vt:lpstr>Exception Hierarchy – part 1</vt:lpstr>
      <vt:lpstr>Exception Hierarchy – part 2</vt:lpstr>
      <vt:lpstr>Using Assertions for Debugging</vt:lpstr>
      <vt:lpstr>Raising Exceptions in Python</vt:lpstr>
      <vt:lpstr>Defining and Raising Custom Exceptions</vt:lpstr>
      <vt:lpstr>Inspecting Exceptions and Tracebacks</vt:lpstr>
      <vt:lpstr>Review Questions</vt:lpstr>
      <vt:lpstr>Review Questions</vt:lpstr>
      <vt:lpstr>Summary</vt:lpstr>
      <vt:lpstr>Context Managers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a cover slide</dc:title>
  <dc:creator>Haynes, Amanda</dc:creator>
  <cp:lastModifiedBy>Cameron, Donald</cp:lastModifiedBy>
  <cp:revision>56</cp:revision>
  <dcterms:created xsi:type="dcterms:W3CDTF">2024-06-24T11:44:08Z</dcterms:created>
  <dcterms:modified xsi:type="dcterms:W3CDTF">2025-11-03T15:41:18Z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0x010100075BAD9D95F28D4EB8D45E8498D5AAA1</vt:lpwstr>
  </property>
  <property fmtid="{D5CDD505-2E9C-101B-9397-08002B2CF9AE}" pid="3" name="MediaServiceImageTags">
    <vt:lpwstr/>
  </property>
</Properties>
</file>